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9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76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5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F34FD-5DD6-4416-B6F2-3ECF3955EED7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4840D-A2C2-407B-A34E-6388A2DBB67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423523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3562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4268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76590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386347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68374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60114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86452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3980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144709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57800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0980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AF7D6-380A-4ED2-91AB-6DD344A4A143}" type="datetimeFigureOut">
              <a:rPr lang="nl-NL" smtClean="0"/>
              <a:pPr/>
              <a:t>18-11-2010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09238-D124-4175-B42A-853D3E0053B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7233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duurzaam zernik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1" y="260648"/>
            <a:ext cx="3456384" cy="20166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59632" y="2564904"/>
            <a:ext cx="6400800" cy="280831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nl-NL" sz="7600" b="1" dirty="0">
                <a:solidFill>
                  <a:srgbClr val="C00000"/>
                </a:solidFill>
                <a:latin typeface="Georgia" pitchFamily="18" charset="0"/>
              </a:rPr>
              <a:t>Op weg naar een </a:t>
            </a:r>
          </a:p>
          <a:p>
            <a:pPr>
              <a:lnSpc>
                <a:spcPct val="80000"/>
              </a:lnSpc>
            </a:pPr>
            <a:r>
              <a:rPr lang="nl-NL" sz="7600" b="1" dirty="0">
                <a:solidFill>
                  <a:srgbClr val="C00000"/>
                </a:solidFill>
                <a:latin typeface="Georgia" pitchFamily="18" charset="0"/>
              </a:rPr>
              <a:t>Duurzame </a:t>
            </a:r>
            <a:endParaRPr lang="nl-NL" sz="76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</a:pPr>
            <a:r>
              <a:rPr lang="nl-NL" sz="7600" b="1" dirty="0" smtClean="0">
                <a:solidFill>
                  <a:srgbClr val="C00000"/>
                </a:solidFill>
                <a:latin typeface="Georgia" pitchFamily="18" charset="0"/>
              </a:rPr>
              <a:t>Zernike </a:t>
            </a:r>
            <a:r>
              <a:rPr lang="nl-NL" sz="7600" b="1" dirty="0">
                <a:solidFill>
                  <a:srgbClr val="C00000"/>
                </a:solidFill>
                <a:latin typeface="Georgia" pitchFamily="18" charset="0"/>
              </a:rPr>
              <a:t>campus</a:t>
            </a:r>
          </a:p>
          <a:p>
            <a:pPr>
              <a:lnSpc>
                <a:spcPct val="80000"/>
              </a:lnSpc>
            </a:pPr>
            <a:endParaRPr lang="nl-NL" sz="4800" b="1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</a:pPr>
            <a:r>
              <a:rPr lang="nl-NL" b="1" dirty="0">
                <a:latin typeface="Georgia" pitchFamily="18" charset="0"/>
              </a:rPr>
              <a:t>Donderdag 18 november </a:t>
            </a:r>
            <a:r>
              <a:rPr lang="nl-NL" b="1" dirty="0" smtClean="0">
                <a:latin typeface="Georgia" pitchFamily="18" charset="0"/>
              </a:rPr>
              <a:t>2010</a:t>
            </a:r>
            <a:endParaRPr lang="nl-NL" b="1" dirty="0">
              <a:latin typeface="Georgia" pitchFamily="18" charset="0"/>
            </a:endParaRPr>
          </a:p>
        </p:txBody>
      </p:sp>
      <p:pic>
        <p:nvPicPr>
          <p:cNvPr id="4" name="Afbeelding 3" descr="Duobrand_RUG_H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9" y="5665819"/>
            <a:ext cx="9141431" cy="1189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8563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3910" y="764704"/>
            <a:ext cx="9157732" cy="2880320"/>
          </a:xfrm>
          <a:solidFill>
            <a:schemeClr val="accent6">
              <a:lumMod val="40000"/>
              <a:lumOff val="60000"/>
            </a:schemeClr>
          </a:solidFill>
        </p:spPr>
        <p:txBody>
          <a:bodyPr lIns="90000" rIns="360000">
            <a:noAutofit/>
          </a:bodyPr>
          <a:lstStyle/>
          <a:p>
            <a:pPr marL="354013" indent="0" defTabSz="3413125">
              <a:buNone/>
            </a:pPr>
            <a:r>
              <a:rPr lang="nl-NL" sz="3600" b="1" i="1" dirty="0" smtClean="0"/>
              <a:t>Architecten en onderwijsspecialisten moeten gezamenlijk huisvesting ontwikkelen voor duurzaam onderwijs: student en onderzoeker staan centraal, en dat is nu ook het geval op Zernike.</a:t>
            </a:r>
            <a:endParaRPr lang="nl-NL" sz="3600" dirty="0" smtClean="0"/>
          </a:p>
        </p:txBody>
      </p:sp>
      <p:sp>
        <p:nvSpPr>
          <p:cNvPr id="4" name="Rechthoek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880475" algn="r"/>
              </a:tabLst>
            </a:pPr>
            <a:r>
              <a:rPr lang="nl-NL" sz="3600" b="1" dirty="0" smtClean="0"/>
              <a:t>Bouwen	Stelling </a:t>
            </a:r>
            <a:r>
              <a:rPr lang="nl-NL" sz="3600" b="1" dirty="0"/>
              <a:t>1</a:t>
            </a:r>
            <a:endParaRPr lang="nl-NL" sz="3600" dirty="0"/>
          </a:p>
        </p:txBody>
      </p:sp>
      <p:sp>
        <p:nvSpPr>
          <p:cNvPr id="6" name="Rechthoek 5"/>
          <p:cNvSpPr/>
          <p:nvPr/>
        </p:nvSpPr>
        <p:spPr>
          <a:xfrm>
            <a:off x="0" y="479715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A	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B	ONEENS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C	GEEN MENING</a:t>
            </a:r>
            <a:endParaRPr lang="nl-NL" sz="3600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4170760"/>
            <a:ext cx="4280535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259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6866" y="764704"/>
            <a:ext cx="9157732" cy="2376264"/>
          </a:xfrm>
          <a:solidFill>
            <a:schemeClr val="accent6">
              <a:lumMod val="40000"/>
              <a:lumOff val="60000"/>
            </a:schemeClr>
          </a:solidFill>
        </p:spPr>
        <p:txBody>
          <a:bodyPr rIns="360000">
            <a:noAutofit/>
          </a:bodyPr>
          <a:lstStyle/>
          <a:p>
            <a:pPr marL="354013" indent="0">
              <a:buNone/>
            </a:pPr>
            <a:r>
              <a:rPr lang="nl-NL" sz="3600" b="1" i="1" dirty="0" smtClean="0"/>
              <a:t>Bedenk </a:t>
            </a:r>
            <a:r>
              <a:rPr lang="nl-NL" sz="3600" b="1" i="1" dirty="0"/>
              <a:t>NU het meest agressieve en totale groene voorstel voor </a:t>
            </a:r>
            <a:r>
              <a:rPr lang="nl-NL" sz="3600" b="1" i="1" dirty="0" smtClean="0"/>
              <a:t>energievoorziening op Zernike, </a:t>
            </a:r>
            <a:r>
              <a:rPr lang="nl-NL" sz="3600" b="1" i="1" dirty="0"/>
              <a:t>anders kon je wel eens helemaal niks meer hoeven doen.</a:t>
            </a:r>
            <a:endParaRPr lang="nl-NL" sz="3600" dirty="0"/>
          </a:p>
          <a:p>
            <a:pPr marL="354013" indent="0">
              <a:buNone/>
            </a:pPr>
            <a:endParaRPr lang="nl-NL" sz="3600" dirty="0" smtClean="0"/>
          </a:p>
        </p:txBody>
      </p:sp>
      <p:sp>
        <p:nvSpPr>
          <p:cNvPr id="4" name="Rechthoek 3"/>
          <p:cNvSpPr/>
          <p:nvPr/>
        </p:nvSpPr>
        <p:spPr>
          <a:xfrm>
            <a:off x="-9058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880475" algn="r"/>
              </a:tabLst>
            </a:pPr>
            <a:r>
              <a:rPr lang="nl-NL" sz="3600" b="1" dirty="0" smtClean="0"/>
              <a:t>Energie	Stelling 2</a:t>
            </a:r>
            <a:endParaRPr lang="nl-NL" sz="3600" dirty="0"/>
          </a:p>
        </p:txBody>
      </p:sp>
      <p:sp>
        <p:nvSpPr>
          <p:cNvPr id="6" name="Rechthoek 5"/>
          <p:cNvSpPr/>
          <p:nvPr/>
        </p:nvSpPr>
        <p:spPr>
          <a:xfrm>
            <a:off x="0" y="479715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A	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B	ONEENS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C	GEEN MENING</a:t>
            </a:r>
            <a:endParaRPr lang="nl-NL" sz="3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2942" y="4077072"/>
            <a:ext cx="4280535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186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6866" y="764704"/>
            <a:ext cx="9157732" cy="244827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354013" indent="0">
              <a:buNone/>
            </a:pPr>
            <a:r>
              <a:rPr lang="nl-NL" sz="3600" b="1" i="1" dirty="0" smtClean="0"/>
              <a:t>Het kloppend hart van de Zernike Campus ontbreekt nu. Hier liggen kansen voor een duurzame, groene, innovatieve omgeving met verblijf, ontmoeting en kruisbestuiving.</a:t>
            </a:r>
            <a:endParaRPr lang="nl-NL" sz="3600" dirty="0"/>
          </a:p>
          <a:p>
            <a:pPr marL="354013" indent="0">
              <a:buNone/>
            </a:pPr>
            <a:endParaRPr lang="nl-NL" sz="3600" dirty="0" smtClean="0"/>
          </a:p>
        </p:txBody>
      </p:sp>
      <p:sp>
        <p:nvSpPr>
          <p:cNvPr id="4" name="Rechthoek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880475" algn="r"/>
              </a:tabLst>
            </a:pPr>
            <a:r>
              <a:rPr lang="nl-NL" sz="3600" b="1" dirty="0" smtClean="0"/>
              <a:t>Leefbaarheid	Stelling 3</a:t>
            </a:r>
            <a:endParaRPr lang="nl-NL" sz="3600" dirty="0"/>
          </a:p>
        </p:txBody>
      </p:sp>
      <p:sp>
        <p:nvSpPr>
          <p:cNvPr id="6" name="Rechthoek 5"/>
          <p:cNvSpPr/>
          <p:nvPr/>
        </p:nvSpPr>
        <p:spPr>
          <a:xfrm>
            <a:off x="0" y="479715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A	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B	ONEENS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C	GEEN MENING</a:t>
            </a:r>
            <a:endParaRPr lang="nl-NL" sz="3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933056"/>
            <a:ext cx="4280535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89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39" y="836712"/>
            <a:ext cx="9157732" cy="201622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354013" indent="0">
              <a:buNone/>
            </a:pPr>
            <a:r>
              <a:rPr lang="nl-NL" sz="3600" b="1" i="1" dirty="0" smtClean="0"/>
              <a:t>Een leefbare keuze voor studentenvoorzieningen is niet per definitie de duurzaamste optie.</a:t>
            </a:r>
            <a:endParaRPr lang="nl-NL" sz="3600" dirty="0"/>
          </a:p>
          <a:p>
            <a:pPr marL="354013" indent="0">
              <a:buNone/>
            </a:pPr>
            <a:endParaRPr lang="nl-NL" sz="3600" dirty="0" smtClean="0"/>
          </a:p>
        </p:txBody>
      </p:sp>
      <p:sp>
        <p:nvSpPr>
          <p:cNvPr id="4" name="Rechthoek 3"/>
          <p:cNvSpPr/>
          <p:nvPr/>
        </p:nvSpPr>
        <p:spPr>
          <a:xfrm>
            <a:off x="2239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880475" algn="r"/>
              </a:tabLst>
            </a:pPr>
            <a:r>
              <a:rPr lang="nl-NL" sz="3600" b="1" dirty="0" smtClean="0"/>
              <a:t>Leefbaarheid	Stelling 4</a:t>
            </a:r>
            <a:endParaRPr lang="nl-NL" sz="3600" dirty="0"/>
          </a:p>
        </p:txBody>
      </p:sp>
      <p:sp>
        <p:nvSpPr>
          <p:cNvPr id="6" name="Rechthoek 5"/>
          <p:cNvSpPr/>
          <p:nvPr/>
        </p:nvSpPr>
        <p:spPr>
          <a:xfrm>
            <a:off x="0" y="479715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A	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B	ONEENS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C	GEEN MENING</a:t>
            </a:r>
            <a:endParaRPr lang="nl-NL" sz="3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8462" y="4204518"/>
            <a:ext cx="4280535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451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3732" y="764704"/>
            <a:ext cx="9157732" cy="194421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354013" indent="0">
              <a:buNone/>
            </a:pPr>
            <a:r>
              <a:rPr lang="nl-NL" sz="3600" b="1" i="1" dirty="0" smtClean="0"/>
              <a:t>Het </a:t>
            </a:r>
            <a:r>
              <a:rPr lang="nl-NL" sz="3600" b="1" i="1" dirty="0"/>
              <a:t>onderwijs anno 2010: wij onderwijzen vandaag de ‘</a:t>
            </a:r>
            <a:r>
              <a:rPr lang="nl-NL" sz="3600" b="1" i="1" dirty="0" err="1"/>
              <a:t>young</a:t>
            </a:r>
            <a:r>
              <a:rPr lang="nl-NL" sz="3600" b="1" i="1" dirty="0"/>
              <a:t> professionals’ van morgen met de kennis van </a:t>
            </a:r>
            <a:r>
              <a:rPr lang="nl-NL" sz="3600" b="1" i="1" dirty="0" smtClean="0"/>
              <a:t>gisteren.</a:t>
            </a:r>
            <a:endParaRPr lang="nl-NL" sz="3600" dirty="0" smtClean="0"/>
          </a:p>
        </p:txBody>
      </p:sp>
      <p:sp>
        <p:nvSpPr>
          <p:cNvPr id="4" name="Rechthoek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880475" algn="r"/>
              </a:tabLst>
            </a:pPr>
            <a:r>
              <a:rPr lang="nl-NL" sz="3600" b="1" dirty="0" smtClean="0"/>
              <a:t>Onderwijs	Stelling 5</a:t>
            </a:r>
            <a:endParaRPr lang="nl-NL" sz="3600" dirty="0"/>
          </a:p>
        </p:txBody>
      </p:sp>
      <p:sp>
        <p:nvSpPr>
          <p:cNvPr id="6" name="Rechthoek 5"/>
          <p:cNvSpPr/>
          <p:nvPr/>
        </p:nvSpPr>
        <p:spPr>
          <a:xfrm>
            <a:off x="0" y="479715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A	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B	ONEENS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C	GEEN MENING</a:t>
            </a:r>
            <a:endParaRPr lang="nl-NL" sz="3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861048"/>
            <a:ext cx="4280535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915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764704"/>
            <a:ext cx="9157732" cy="237626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354013" indent="0">
              <a:buNone/>
            </a:pPr>
            <a:r>
              <a:rPr lang="nl-NL" sz="3600" b="1" i="1" dirty="0" smtClean="0"/>
              <a:t>Kennisontwikkeling </a:t>
            </a:r>
            <a:r>
              <a:rPr lang="nl-NL" sz="3600" b="1" i="1" dirty="0"/>
              <a:t>is een verantwoordelijkheid van de markt en kennisinstellingen. De overheid heeft daarbinnen geen rol van betekenis</a:t>
            </a:r>
            <a:r>
              <a:rPr lang="nl-NL" sz="3600" b="1" i="1" dirty="0" smtClean="0"/>
              <a:t>.</a:t>
            </a:r>
            <a:endParaRPr lang="nl-NL" sz="3600" dirty="0"/>
          </a:p>
        </p:txBody>
      </p:sp>
      <p:sp>
        <p:nvSpPr>
          <p:cNvPr id="4" name="Rechthoek 3"/>
          <p:cNvSpPr/>
          <p:nvPr/>
        </p:nvSpPr>
        <p:spPr>
          <a:xfrm>
            <a:off x="-1348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880475" algn="r"/>
              </a:tabLst>
            </a:pPr>
            <a:r>
              <a:rPr lang="nl-NL" sz="3600" b="1" dirty="0" smtClean="0"/>
              <a:t>Ontwikkeling	Stelling 6</a:t>
            </a:r>
            <a:endParaRPr lang="nl-NL" sz="3600" dirty="0"/>
          </a:p>
        </p:txBody>
      </p:sp>
      <p:sp>
        <p:nvSpPr>
          <p:cNvPr id="6" name="Rechthoek 5"/>
          <p:cNvSpPr/>
          <p:nvPr/>
        </p:nvSpPr>
        <p:spPr>
          <a:xfrm>
            <a:off x="0" y="479715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A	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B	ONEENS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C	GEEN MENING</a:t>
            </a:r>
            <a:endParaRPr lang="nl-NL" sz="3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4077072"/>
            <a:ext cx="4280535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7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660472"/>
            <a:ext cx="9144000" cy="244827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354013" indent="0">
              <a:buNone/>
            </a:pPr>
            <a:r>
              <a:rPr lang="nl-NL" sz="3600" b="1" i="1" dirty="0" smtClean="0"/>
              <a:t>De </a:t>
            </a:r>
            <a:r>
              <a:rPr lang="nl-NL" sz="3600" b="1" i="1" dirty="0"/>
              <a:t>Hanze en de RUG zijn tot nu toe niet in staat haar gezamenlijke kennis en expertise op het gebied van </a:t>
            </a:r>
            <a:r>
              <a:rPr lang="nl-NL" sz="3600" b="1" i="1" dirty="0" smtClean="0"/>
              <a:t>energie </a:t>
            </a:r>
            <a:r>
              <a:rPr lang="nl-NL" sz="3600" b="1" i="1" dirty="0"/>
              <a:t>te bundelen en te </a:t>
            </a:r>
            <a:r>
              <a:rPr lang="nl-NL" sz="3600" b="1" i="1" dirty="0" err="1"/>
              <a:t>vermarkten</a:t>
            </a:r>
            <a:r>
              <a:rPr lang="nl-NL" sz="3600" b="1" i="1" dirty="0"/>
              <a:t> aan jong talent en bedrijven</a:t>
            </a:r>
            <a:r>
              <a:rPr lang="nl-NL" sz="3600" b="1" i="1" dirty="0" smtClean="0"/>
              <a:t>.</a:t>
            </a:r>
            <a:endParaRPr lang="nl-NL" sz="3600" dirty="0"/>
          </a:p>
        </p:txBody>
      </p:sp>
      <p:sp>
        <p:nvSpPr>
          <p:cNvPr id="4" name="Rechthoek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880475" algn="r"/>
              </a:tabLst>
            </a:pPr>
            <a:r>
              <a:rPr lang="nl-NL" sz="3600" b="1" dirty="0" smtClean="0"/>
              <a:t>Ontwikkeling	Stelling 7</a:t>
            </a:r>
            <a:endParaRPr lang="nl-NL" sz="3600" dirty="0"/>
          </a:p>
        </p:txBody>
      </p:sp>
      <p:sp>
        <p:nvSpPr>
          <p:cNvPr id="6" name="Rechthoek 5"/>
          <p:cNvSpPr/>
          <p:nvPr/>
        </p:nvSpPr>
        <p:spPr>
          <a:xfrm>
            <a:off x="0" y="479715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A	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B	ONEENS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C	GEEN MENING</a:t>
            </a:r>
            <a:endParaRPr lang="nl-NL" sz="3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4077072"/>
            <a:ext cx="4280535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522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3732" y="764704"/>
            <a:ext cx="9157732" cy="18002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354013" indent="0">
              <a:buNone/>
            </a:pPr>
            <a:r>
              <a:rPr lang="nl-NL" sz="3600" b="1" i="1" dirty="0" smtClean="0"/>
              <a:t>Naar een duurzame campus: laat je niet gijzelen door academische discussies maar ga een de slag!</a:t>
            </a:r>
            <a:endParaRPr lang="nl-NL" sz="3600" dirty="0"/>
          </a:p>
        </p:txBody>
      </p:sp>
      <p:sp>
        <p:nvSpPr>
          <p:cNvPr id="4" name="Rechthoek 3"/>
          <p:cNvSpPr/>
          <p:nvPr/>
        </p:nvSpPr>
        <p:spPr>
          <a:xfrm>
            <a:off x="-8345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880475" algn="r"/>
              </a:tabLst>
            </a:pPr>
            <a:r>
              <a:rPr lang="nl-NL" sz="3600" b="1" dirty="0" smtClean="0"/>
              <a:t>Tenslotte	Stelling 8</a:t>
            </a:r>
            <a:endParaRPr lang="nl-NL" sz="3600" dirty="0"/>
          </a:p>
        </p:txBody>
      </p:sp>
      <p:sp>
        <p:nvSpPr>
          <p:cNvPr id="6" name="Rechthoek 5"/>
          <p:cNvSpPr/>
          <p:nvPr/>
        </p:nvSpPr>
        <p:spPr>
          <a:xfrm>
            <a:off x="0" y="4797152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A	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B	ONEENS</a:t>
            </a:r>
          </a:p>
          <a:p>
            <a:pPr marL="354013">
              <a:tabLst>
                <a:tab pos="892175" algn="l"/>
              </a:tabLst>
            </a:pPr>
            <a:r>
              <a:rPr lang="nl-NL" sz="3600" b="1" dirty="0" smtClean="0"/>
              <a:t>C	GEEN MENING</a:t>
            </a:r>
            <a:endParaRPr lang="nl-NL" sz="3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6936" y="4077072"/>
            <a:ext cx="4280535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434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211</Words>
  <Application>Microsoft Office PowerPoint</Application>
  <PresentationFormat>Diavoorstelling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1 Duurzaam Bouwen</dc:title>
  <dc:creator>Enno</dc:creator>
  <cp:lastModifiedBy>boan</cp:lastModifiedBy>
  <cp:revision>35</cp:revision>
  <dcterms:created xsi:type="dcterms:W3CDTF">2010-11-12T10:42:08Z</dcterms:created>
  <dcterms:modified xsi:type="dcterms:W3CDTF">2010-11-18T14:05:18Z</dcterms:modified>
</cp:coreProperties>
</file>