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2"/>
  </p:notesMasterIdLst>
  <p:handoutMasterIdLst>
    <p:handoutMasterId r:id="rId13"/>
  </p:handoutMasterIdLst>
  <p:sldIdLst>
    <p:sldId id="304" r:id="rId2"/>
    <p:sldId id="258" r:id="rId3"/>
    <p:sldId id="267" r:id="rId4"/>
    <p:sldId id="301" r:id="rId5"/>
    <p:sldId id="269" r:id="rId6"/>
    <p:sldId id="285" r:id="rId7"/>
    <p:sldId id="300" r:id="rId8"/>
    <p:sldId id="302" r:id="rId9"/>
    <p:sldId id="303" r:id="rId10"/>
    <p:sldId id="257" r:id="rId11"/>
  </p:sldIdLst>
  <p:sldSz cx="9144000" cy="6858000" type="screen4x3"/>
  <p:notesSz cx="6794500" cy="9906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CFC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1" autoAdjust="0"/>
  </p:normalViewPr>
  <p:slideViewPr>
    <p:cSldViewPr>
      <p:cViewPr varScale="1">
        <p:scale>
          <a:sx n="67" d="100"/>
          <a:sy n="67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725BDC-7CA7-443A-8A08-8343725A68A1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7256EF-E34A-41DB-80EF-B805DC61C866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87CA858-E503-450F-BE94-6E2723C2D365}" type="slidenum">
              <a:rPr lang="en-US"/>
              <a:pPr/>
              <a:t>1</a:t>
            </a:fld>
            <a:endParaRPr lang="en-US"/>
          </a:p>
        </p:txBody>
      </p:sp>
      <p:sp>
        <p:nvSpPr>
          <p:cNvPr id="276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881063"/>
            <a:ext cx="5786438" cy="4341812"/>
          </a:xfrm>
          <a:solidFill>
            <a:srgbClr val="FFFFFF"/>
          </a:solidFill>
          <a:ln/>
        </p:spPr>
      </p:sp>
      <p:sp>
        <p:nvSpPr>
          <p:cNvPr id="276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05350"/>
            <a:ext cx="5435600" cy="4457700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7FBB89-CD02-4792-917E-E2DED97EC5E4}" type="slidenum">
              <a:rPr lang="nl-NL"/>
              <a:pPr/>
              <a:t>6</a:t>
            </a:fld>
            <a:endParaRPr lang="nl-NL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0A583-6B7B-46B8-9039-3ED071299B14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2A938-672A-45DC-86C5-95B5FC4523ED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45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45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86A0C-9AD3-4D60-B193-C3407703A6F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745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910FABE-CF16-414C-841B-24E7DAE701F0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C20867F-C78B-49D6-9A87-900ED58595F9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1C882-D95F-4001-BA6A-7F9FDD6F0822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F1C2A-9615-4BBF-8E72-B5416842103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E7B4B-9F2B-4EA2-A6E4-3760822D016F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F5E3A-58FD-426A-9DDB-816E69C6C46E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2DBFD-6315-4B48-A298-B0EDE0C32732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F040E-01E8-4A93-BA91-2F842E5A83A4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52C41B-2BF4-4DE5-958E-22D3BB233BD8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D38A1-28C4-409C-9680-198518F81CDA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7C6855-AE67-4196-8FC7-5FA2BABCC58D}" type="slidenum">
              <a:rPr lang="nl-NL"/>
              <a:pPr/>
              <a:t>‹nr.›</a:t>
            </a:fld>
            <a:endParaRPr lang="nl-NL"/>
          </a:p>
        </p:txBody>
      </p:sp>
      <p:pic>
        <p:nvPicPr>
          <p:cNvPr id="11271" name="Picture 7" descr="DHOSJABLO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6096000"/>
            <a:ext cx="1371600" cy="617538"/>
          </a:xfrm>
          <a:prstGeom prst="rect">
            <a:avLst/>
          </a:prstGeom>
          <a:noFill/>
        </p:spPr>
      </p:pic>
      <p:pic>
        <p:nvPicPr>
          <p:cNvPr id="11272" name="Picture 8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159750" y="0"/>
            <a:ext cx="98425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8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304800" y="1066800"/>
            <a:ext cx="8077200" cy="2209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tIns="91440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3600" b="1">
                <a:solidFill>
                  <a:srgbClr val="333399"/>
                </a:solidFill>
                <a:latin typeface="Trebuchet MS" pitchFamily="32" charset="0"/>
              </a:rPr>
              <a:t>Workshop Duurzaam Curriculum 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228600" y="1981200"/>
            <a:ext cx="6400800" cy="2286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91440" rIns="90000" bIns="46800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nl-NL" dirty="0">
              <a:solidFill>
                <a:srgbClr val="333399"/>
              </a:solidFill>
              <a:latin typeface="Trebuchet MS" pitchFamily="32" charset="0"/>
              <a:cs typeface="Arial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dirty="0">
                <a:solidFill>
                  <a:srgbClr val="333399"/>
                </a:solidFill>
                <a:latin typeface="Trebuchet MS" pitchFamily="32" charset="0"/>
                <a:cs typeface="Arial" charset="0"/>
              </a:rPr>
              <a:t>‘Op weg naar een duurzame Zernike Campus’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nl-NL" dirty="0">
              <a:solidFill>
                <a:srgbClr val="333399"/>
              </a:solidFill>
              <a:latin typeface="Trebuchet MS" pitchFamily="32" charset="0"/>
              <a:cs typeface="Arial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dirty="0">
                <a:solidFill>
                  <a:srgbClr val="333399"/>
                </a:solidFill>
                <a:latin typeface="Trebuchet MS" pitchFamily="32" charset="0"/>
                <a:cs typeface="Arial" charset="0"/>
              </a:rPr>
              <a:t>Hanze Hogeschool Groningen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dirty="0">
                <a:solidFill>
                  <a:srgbClr val="333399"/>
                </a:solidFill>
                <a:latin typeface="Trebuchet MS" pitchFamily="32" charset="0"/>
                <a:cs typeface="Arial" charset="0"/>
              </a:rPr>
              <a:t>18 november 2010</a:t>
            </a:r>
            <a:br>
              <a:rPr lang="nl-NL" dirty="0">
                <a:solidFill>
                  <a:srgbClr val="333399"/>
                </a:solidFill>
                <a:latin typeface="Trebuchet MS" pitchFamily="32" charset="0"/>
                <a:cs typeface="Arial" charset="0"/>
              </a:rPr>
            </a:br>
            <a:r>
              <a:rPr lang="nl-NL" dirty="0">
                <a:solidFill>
                  <a:srgbClr val="333399"/>
                </a:solidFill>
                <a:latin typeface="Trebuchet MS" pitchFamily="32" charset="0"/>
                <a:cs typeface="Arial" charset="0"/>
              </a:rPr>
              <a:t/>
            </a:r>
            <a:br>
              <a:rPr lang="nl-NL" dirty="0">
                <a:solidFill>
                  <a:srgbClr val="333399"/>
                </a:solidFill>
                <a:latin typeface="Trebuchet MS" pitchFamily="32" charset="0"/>
                <a:cs typeface="Arial" charset="0"/>
              </a:rPr>
            </a:br>
            <a:r>
              <a:rPr lang="nl-NL" dirty="0">
                <a:solidFill>
                  <a:srgbClr val="333399"/>
                </a:solidFill>
                <a:latin typeface="Trebuchet MS" pitchFamily="32" charset="0"/>
                <a:cs typeface="Arial" charset="0"/>
              </a:rPr>
              <a:t>Olivier Bello &amp; Pieternel Boer</a:t>
            </a:r>
          </a:p>
        </p:txBody>
      </p:sp>
      <p:pic>
        <p:nvPicPr>
          <p:cNvPr id="4" name="Picture 4" descr="change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800600" y="3581400"/>
            <a:ext cx="2763838" cy="307975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Docent = “Change agent”</a:t>
            </a:r>
            <a:r>
              <a:rPr lang="en-US" dirty="0"/>
              <a:t>	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i="0" dirty="0"/>
              <a:t>* Overtuigingskracht =&gt; enthousiasme en relevante argumentatie</a:t>
            </a:r>
            <a:endParaRPr lang="en-US" i="0" dirty="0"/>
          </a:p>
          <a:p>
            <a:r>
              <a:rPr lang="nl-NL" i="0" dirty="0"/>
              <a:t>* Kennis van de discipline van de ander; actualiteit </a:t>
            </a:r>
          </a:p>
          <a:p>
            <a:r>
              <a:rPr lang="nl-NL" i="0" dirty="0"/>
              <a:t>* Strategisch inzicht / juiste lijnen volgen en timing: welke verandermomenten zijn er</a:t>
            </a:r>
            <a:r>
              <a:rPr lang="nl-NL" i="0" dirty="0" smtClean="0"/>
              <a:t>? Welke instrumenten?</a:t>
            </a:r>
            <a:endParaRPr lang="en-US" i="0" dirty="0"/>
          </a:p>
          <a:p>
            <a:r>
              <a:rPr lang="nl-NL" i="0" dirty="0"/>
              <a:t>* Geduld, tijd van mensen nodig </a:t>
            </a:r>
            <a:endParaRPr lang="en-US" i="0" dirty="0"/>
          </a:p>
          <a:p>
            <a:endParaRPr lang="en-US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INHOUD versus MENSEN</a:t>
            </a:r>
            <a:endParaRPr lang="en-US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932612" cy="480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2209800" y="457200"/>
            <a:ext cx="434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400" dirty="0" smtClean="0">
                <a:solidFill>
                  <a:srgbClr val="5F5F5F"/>
                </a:solidFill>
              </a:rPr>
              <a:t>3 dimensies </a:t>
            </a:r>
            <a:r>
              <a:rPr lang="nl-NL" sz="4000" dirty="0" smtClean="0">
                <a:solidFill>
                  <a:srgbClr val="5F5F5F"/>
                </a:solidFill>
              </a:rPr>
              <a:t>(hoe-benadering)</a:t>
            </a:r>
            <a:endParaRPr lang="nl-NL" sz="4000" dirty="0">
              <a:solidFill>
                <a:srgbClr val="5F5F5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600" y="2362200"/>
            <a:ext cx="6705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err="1" smtClean="0"/>
              <a:t>Besluitvorming</a:t>
            </a:r>
            <a:r>
              <a:rPr lang="en-US" sz="2800" dirty="0" smtClean="0"/>
              <a:t>:</a:t>
            </a:r>
            <a:endParaRPr lang="nl-NL" sz="2800" dirty="0" smtClean="0"/>
          </a:p>
          <a:p>
            <a:pPr marL="342900" indent="-342900"/>
            <a:endParaRPr lang="en-US" sz="28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en-US" sz="2800" dirty="0" smtClean="0"/>
              <a:t>	top-down (</a:t>
            </a:r>
            <a:r>
              <a:rPr lang="en-US" sz="2800" dirty="0" err="1" smtClean="0"/>
              <a:t>directief</a:t>
            </a:r>
            <a:r>
              <a:rPr lang="en-US" sz="2800" dirty="0" smtClean="0"/>
              <a:t>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2800" dirty="0" smtClean="0"/>
              <a:t>	bottom-up (activist)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2800" dirty="0" smtClean="0"/>
              <a:t>	bottom-up (</a:t>
            </a:r>
            <a:r>
              <a:rPr lang="en-US" sz="2800" dirty="0" err="1" smtClean="0"/>
              <a:t>inspirerend</a:t>
            </a:r>
            <a:r>
              <a:rPr lang="en-US" sz="2800" dirty="0" smtClean="0"/>
              <a:t>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2800" dirty="0" smtClean="0"/>
              <a:t>	</a:t>
            </a:r>
            <a:r>
              <a:rPr lang="en-US" sz="2800" dirty="0" err="1" smtClean="0"/>
              <a:t>participatief</a:t>
            </a:r>
            <a:r>
              <a:rPr lang="en-US" sz="2800" dirty="0" smtClean="0"/>
              <a:t> (consensus)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2209800" y="457200"/>
            <a:ext cx="434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400" dirty="0" smtClean="0">
                <a:solidFill>
                  <a:srgbClr val="5F5F5F"/>
                </a:solidFill>
              </a:rPr>
              <a:t>3 dimensies </a:t>
            </a:r>
            <a:r>
              <a:rPr lang="nl-NL" sz="4000" dirty="0" smtClean="0">
                <a:solidFill>
                  <a:srgbClr val="5F5F5F"/>
                </a:solidFill>
              </a:rPr>
              <a:t>(hoe-benadering)</a:t>
            </a:r>
            <a:endParaRPr lang="nl-NL" sz="4000" dirty="0">
              <a:solidFill>
                <a:srgbClr val="5F5F5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600" y="2362200"/>
            <a:ext cx="6705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800" dirty="0" smtClean="0"/>
              <a:t>2. </a:t>
            </a:r>
            <a:r>
              <a:rPr lang="en-US" sz="2800" dirty="0" err="1" smtClean="0"/>
              <a:t>Fase</a:t>
            </a:r>
            <a:r>
              <a:rPr lang="en-US" sz="2800" dirty="0" smtClean="0"/>
              <a:t> van </a:t>
            </a:r>
            <a:r>
              <a:rPr lang="en-US" sz="2800" dirty="0" err="1" smtClean="0"/>
              <a:t>integratie</a:t>
            </a:r>
            <a:endParaRPr lang="en-US" sz="2800" dirty="0" smtClean="0"/>
          </a:p>
          <a:p>
            <a:pPr marL="342900" indent="-342900"/>
            <a:endParaRPr lang="en-US" sz="28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en-US" sz="2800" dirty="0" smtClean="0"/>
              <a:t>	</a:t>
            </a:r>
            <a:r>
              <a:rPr lang="en-US" sz="2800" dirty="0" err="1" smtClean="0"/>
              <a:t>activiteit-georiënteerd</a:t>
            </a:r>
            <a:endParaRPr lang="en-US" sz="28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en-US" sz="2800" dirty="0" smtClean="0"/>
              <a:t>	</a:t>
            </a:r>
            <a:r>
              <a:rPr lang="en-US" sz="2800" dirty="0" err="1" smtClean="0"/>
              <a:t>proces</a:t>
            </a:r>
            <a:endParaRPr lang="en-US" sz="2800" dirty="0" smtClean="0"/>
          </a:p>
          <a:p>
            <a:pPr marL="342900" indent="-342900">
              <a:buFont typeface="Wingdings" pitchFamily="2" charset="2"/>
              <a:buChar char="v"/>
            </a:pPr>
            <a:r>
              <a:rPr lang="en-US" sz="2800" dirty="0" smtClean="0"/>
              <a:t>	</a:t>
            </a:r>
            <a:r>
              <a:rPr lang="en-US" sz="2800" dirty="0" err="1" smtClean="0"/>
              <a:t>systeem</a:t>
            </a:r>
            <a:r>
              <a:rPr lang="en-US" sz="2800" dirty="0" smtClean="0"/>
              <a:t> (</a:t>
            </a:r>
            <a:r>
              <a:rPr lang="en-US" sz="2800" dirty="0" err="1" smtClean="0"/>
              <a:t>identiteit</a:t>
            </a:r>
            <a:r>
              <a:rPr lang="en-US" sz="2800" dirty="0" smtClean="0"/>
              <a:t>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2800" dirty="0" smtClean="0"/>
              <a:t>	</a:t>
            </a:r>
            <a:r>
              <a:rPr lang="en-US" sz="2800" dirty="0" err="1" smtClean="0"/>
              <a:t>ketengericht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5562600" y="3124200"/>
            <a:ext cx="121507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1" lang="nl-NL" b="1" dirty="0">
                <a:solidFill>
                  <a:srgbClr val="5F5F5F"/>
                </a:solidFill>
                <a:latin typeface="Verdana" pitchFamily="34" charset="0"/>
              </a:rPr>
              <a:t>CULTUUR</a:t>
            </a:r>
            <a:br>
              <a:rPr kumimoji="1" lang="nl-NL" b="1" dirty="0">
                <a:solidFill>
                  <a:srgbClr val="5F5F5F"/>
                </a:solidFill>
                <a:latin typeface="Verdana" pitchFamily="34" charset="0"/>
              </a:rPr>
            </a:br>
            <a:endParaRPr kumimoji="1" lang="nl-NL" b="1" dirty="0">
              <a:solidFill>
                <a:srgbClr val="5F5F5F"/>
              </a:solidFill>
              <a:latin typeface="Verdana" pitchFamily="34" charset="0"/>
            </a:endParaRPr>
          </a:p>
        </p:txBody>
      </p:sp>
      <p:grpSp>
        <p:nvGrpSpPr>
          <p:cNvPr id="48133" name="Group 5"/>
          <p:cNvGrpSpPr>
            <a:grpSpLocks/>
          </p:cNvGrpSpPr>
          <p:nvPr/>
        </p:nvGrpSpPr>
        <p:grpSpPr bwMode="auto">
          <a:xfrm>
            <a:off x="1752600" y="5257800"/>
            <a:ext cx="2493963" cy="768350"/>
            <a:chOff x="2208" y="3696"/>
            <a:chExt cx="1571" cy="484"/>
          </a:xfrm>
        </p:grpSpPr>
        <p:grpSp>
          <p:nvGrpSpPr>
            <p:cNvPr id="48134" name="Group 6"/>
            <p:cNvGrpSpPr>
              <a:grpSpLocks/>
            </p:cNvGrpSpPr>
            <p:nvPr/>
          </p:nvGrpSpPr>
          <p:grpSpPr bwMode="auto">
            <a:xfrm>
              <a:off x="2208" y="3696"/>
              <a:ext cx="1571" cy="484"/>
              <a:chOff x="1967" y="3301"/>
              <a:chExt cx="1571" cy="484"/>
            </a:xfrm>
          </p:grpSpPr>
          <p:sp>
            <p:nvSpPr>
              <p:cNvPr id="48135" name="Freeform 7"/>
              <p:cNvSpPr>
                <a:spLocks/>
              </p:cNvSpPr>
              <p:nvPr/>
            </p:nvSpPr>
            <p:spPr bwMode="auto">
              <a:xfrm>
                <a:off x="3458" y="3301"/>
                <a:ext cx="80" cy="484"/>
              </a:xfrm>
              <a:custGeom>
                <a:avLst/>
                <a:gdLst/>
                <a:ahLst/>
                <a:cxnLst>
                  <a:cxn ang="0">
                    <a:pos x="0" y="969"/>
                  </a:cxn>
                  <a:cxn ang="0">
                    <a:pos x="0" y="160"/>
                  </a:cxn>
                  <a:cxn ang="0">
                    <a:pos x="159" y="0"/>
                  </a:cxn>
                  <a:cxn ang="0">
                    <a:pos x="159" y="810"/>
                  </a:cxn>
                  <a:cxn ang="0">
                    <a:pos x="0" y="969"/>
                  </a:cxn>
                </a:cxnLst>
                <a:rect l="0" t="0" r="r" b="b"/>
                <a:pathLst>
                  <a:path w="159" h="969">
                    <a:moveTo>
                      <a:pt x="0" y="969"/>
                    </a:moveTo>
                    <a:lnTo>
                      <a:pt x="0" y="160"/>
                    </a:lnTo>
                    <a:lnTo>
                      <a:pt x="159" y="0"/>
                    </a:lnTo>
                    <a:lnTo>
                      <a:pt x="159" y="810"/>
                    </a:lnTo>
                    <a:lnTo>
                      <a:pt x="0" y="969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CCCFF">
                      <a:gamma/>
                      <a:shade val="83137"/>
                      <a:invGamma/>
                    </a:srgbClr>
                  </a:gs>
                  <a:gs pos="50000">
                    <a:srgbClr val="CCCCFF"/>
                  </a:gs>
                  <a:gs pos="100000">
                    <a:srgbClr val="CCCCFF">
                      <a:gamma/>
                      <a:shade val="83137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8136" name="Freeform 8"/>
              <p:cNvSpPr>
                <a:spLocks/>
              </p:cNvSpPr>
              <p:nvPr/>
            </p:nvSpPr>
            <p:spPr bwMode="auto">
              <a:xfrm>
                <a:off x="1967" y="3301"/>
                <a:ext cx="1571" cy="79"/>
              </a:xfrm>
              <a:custGeom>
                <a:avLst/>
                <a:gdLst/>
                <a:ahLst/>
                <a:cxnLst>
                  <a:cxn ang="0">
                    <a:pos x="2983" y="160"/>
                  </a:cxn>
                  <a:cxn ang="0">
                    <a:pos x="0" y="160"/>
                  </a:cxn>
                  <a:cxn ang="0">
                    <a:pos x="159" y="0"/>
                  </a:cxn>
                  <a:cxn ang="0">
                    <a:pos x="3142" y="0"/>
                  </a:cxn>
                  <a:cxn ang="0">
                    <a:pos x="2983" y="160"/>
                  </a:cxn>
                </a:cxnLst>
                <a:rect l="0" t="0" r="r" b="b"/>
                <a:pathLst>
                  <a:path w="3142" h="160">
                    <a:moveTo>
                      <a:pt x="2983" y="160"/>
                    </a:moveTo>
                    <a:lnTo>
                      <a:pt x="0" y="160"/>
                    </a:lnTo>
                    <a:lnTo>
                      <a:pt x="159" y="0"/>
                    </a:lnTo>
                    <a:lnTo>
                      <a:pt x="3142" y="0"/>
                    </a:lnTo>
                    <a:lnTo>
                      <a:pt x="2983" y="16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CCCFF">
                      <a:gamma/>
                      <a:shade val="83137"/>
                      <a:invGamma/>
                    </a:srgbClr>
                  </a:gs>
                  <a:gs pos="50000">
                    <a:srgbClr val="CCCCFF"/>
                  </a:gs>
                  <a:gs pos="100000">
                    <a:srgbClr val="CCCCFF">
                      <a:gamma/>
                      <a:shade val="83137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8137" name="Rectangle 9"/>
              <p:cNvSpPr>
                <a:spLocks noChangeArrowheads="1"/>
              </p:cNvSpPr>
              <p:nvPr/>
            </p:nvSpPr>
            <p:spPr bwMode="auto">
              <a:xfrm>
                <a:off x="1967" y="3380"/>
                <a:ext cx="1491" cy="405"/>
              </a:xfrm>
              <a:prstGeom prst="rect">
                <a:avLst/>
              </a:prstGeom>
              <a:gradFill rotWithShape="0">
                <a:gsLst>
                  <a:gs pos="0">
                    <a:srgbClr val="CCCCFF">
                      <a:gamma/>
                      <a:shade val="83137"/>
                      <a:invGamma/>
                    </a:srgbClr>
                  </a:gs>
                  <a:gs pos="50000">
                    <a:srgbClr val="CCCCFF"/>
                  </a:gs>
                  <a:gs pos="100000">
                    <a:srgbClr val="CCCCFF">
                      <a:gamma/>
                      <a:shade val="83137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9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sp>
          <p:nvSpPr>
            <p:cNvPr id="48138" name="Rectangle 10"/>
            <p:cNvSpPr>
              <a:spLocks noChangeArrowheads="1"/>
            </p:cNvSpPr>
            <p:nvPr/>
          </p:nvSpPr>
          <p:spPr bwMode="auto">
            <a:xfrm>
              <a:off x="2448" y="3888"/>
              <a:ext cx="91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1" lang="nl-NL" sz="1600" b="1" dirty="0">
                  <a:solidFill>
                    <a:srgbClr val="333333"/>
                  </a:solidFill>
                  <a:latin typeface="Verdana" pitchFamily="34" charset="0"/>
                </a:rPr>
                <a:t>DRIJFVEREN</a:t>
              </a:r>
              <a:endParaRPr kumimoji="1" lang="nl-NL" sz="1600" dirty="0">
                <a:solidFill>
                  <a:srgbClr val="333333"/>
                </a:solidFill>
                <a:latin typeface="Verdana" pitchFamily="34" charset="0"/>
              </a:endParaRPr>
            </a:p>
          </p:txBody>
        </p:sp>
      </p:grpSp>
      <p:grpSp>
        <p:nvGrpSpPr>
          <p:cNvPr id="48139" name="Group 11"/>
          <p:cNvGrpSpPr>
            <a:grpSpLocks/>
          </p:cNvGrpSpPr>
          <p:nvPr/>
        </p:nvGrpSpPr>
        <p:grpSpPr bwMode="auto">
          <a:xfrm>
            <a:off x="1828800" y="2286000"/>
            <a:ext cx="2447925" cy="2209800"/>
            <a:chOff x="1980" y="1143"/>
            <a:chExt cx="1558" cy="1629"/>
          </a:xfrm>
        </p:grpSpPr>
        <p:sp>
          <p:nvSpPr>
            <p:cNvPr id="48140" name="Freeform 12"/>
            <p:cNvSpPr>
              <a:spLocks/>
            </p:cNvSpPr>
            <p:nvPr/>
          </p:nvSpPr>
          <p:spPr bwMode="auto">
            <a:xfrm>
              <a:off x="3458" y="1143"/>
              <a:ext cx="80" cy="1629"/>
            </a:xfrm>
            <a:custGeom>
              <a:avLst/>
              <a:gdLst/>
              <a:ahLst/>
              <a:cxnLst>
                <a:cxn ang="0">
                  <a:pos x="0" y="3259"/>
                </a:cxn>
                <a:cxn ang="0">
                  <a:pos x="0" y="159"/>
                </a:cxn>
                <a:cxn ang="0">
                  <a:pos x="159" y="0"/>
                </a:cxn>
                <a:cxn ang="0">
                  <a:pos x="159" y="3099"/>
                </a:cxn>
                <a:cxn ang="0">
                  <a:pos x="0" y="3259"/>
                </a:cxn>
              </a:cxnLst>
              <a:rect l="0" t="0" r="r" b="b"/>
              <a:pathLst>
                <a:path w="159" h="3259">
                  <a:moveTo>
                    <a:pt x="0" y="3259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59" y="3099"/>
                  </a:lnTo>
                  <a:lnTo>
                    <a:pt x="0" y="3259"/>
                  </a:lnTo>
                  <a:close/>
                </a:path>
              </a:pathLst>
            </a:custGeom>
            <a:gradFill rotWithShape="0">
              <a:gsLst>
                <a:gs pos="0">
                  <a:srgbClr val="CCCCFF">
                    <a:gamma/>
                    <a:shade val="7176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7176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8141" name="Freeform 13"/>
            <p:cNvSpPr>
              <a:spLocks/>
            </p:cNvSpPr>
            <p:nvPr/>
          </p:nvSpPr>
          <p:spPr bwMode="auto">
            <a:xfrm>
              <a:off x="1980" y="1143"/>
              <a:ext cx="1558" cy="79"/>
            </a:xfrm>
            <a:custGeom>
              <a:avLst/>
              <a:gdLst/>
              <a:ahLst/>
              <a:cxnLst>
                <a:cxn ang="0">
                  <a:pos x="2956" y="159"/>
                </a:cxn>
                <a:cxn ang="0">
                  <a:pos x="0" y="159"/>
                </a:cxn>
                <a:cxn ang="0">
                  <a:pos x="159" y="0"/>
                </a:cxn>
                <a:cxn ang="0">
                  <a:pos x="3115" y="0"/>
                </a:cxn>
                <a:cxn ang="0">
                  <a:pos x="2956" y="159"/>
                </a:cxn>
              </a:cxnLst>
              <a:rect l="0" t="0" r="r" b="b"/>
              <a:pathLst>
                <a:path w="3115" h="159">
                  <a:moveTo>
                    <a:pt x="2956" y="159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3115" y="0"/>
                  </a:lnTo>
                  <a:lnTo>
                    <a:pt x="2956" y="159"/>
                  </a:lnTo>
                  <a:close/>
                </a:path>
              </a:pathLst>
            </a:custGeom>
            <a:gradFill rotWithShape="0">
              <a:gsLst>
                <a:gs pos="0">
                  <a:srgbClr val="CCCCFF">
                    <a:gamma/>
                    <a:shade val="7176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7176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8142" name="Rectangle 14"/>
            <p:cNvSpPr>
              <a:spLocks noChangeArrowheads="1"/>
            </p:cNvSpPr>
            <p:nvPr/>
          </p:nvSpPr>
          <p:spPr bwMode="auto">
            <a:xfrm>
              <a:off x="1980" y="1222"/>
              <a:ext cx="1478" cy="1550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7176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7176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9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1752600" y="2590800"/>
            <a:ext cx="252095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  <a:t>Gedrag</a:t>
            </a:r>
            <a:b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</a:br>
            <a: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  <a:t> Motivatie</a:t>
            </a:r>
            <a:b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</a:br>
            <a: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  <a:t> Communicatie</a:t>
            </a:r>
            <a:b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</a:br>
            <a: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  <a:t> </a:t>
            </a:r>
            <a:r>
              <a:rPr kumimoji="1" lang="nl-NL" sz="1600" b="1" dirty="0" smtClean="0">
                <a:solidFill>
                  <a:srgbClr val="333333"/>
                </a:solidFill>
                <a:latin typeface="Verdana" pitchFamily="34" charset="0"/>
              </a:rPr>
              <a:t>Samenwerking</a:t>
            </a:r>
            <a: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  <a:t/>
            </a:r>
            <a:b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</a:br>
            <a: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  <a:t> Managementstijl</a:t>
            </a:r>
            <a:b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</a:br>
            <a: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  <a:t> Energie</a:t>
            </a:r>
            <a:b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</a:br>
            <a:r>
              <a:rPr kumimoji="1" lang="nl-NL" sz="1600" b="1" dirty="0">
                <a:solidFill>
                  <a:srgbClr val="333333"/>
                </a:solidFill>
                <a:latin typeface="Verdana" pitchFamily="34" charset="0"/>
              </a:rPr>
              <a:t> Veranderbereidheid</a:t>
            </a:r>
          </a:p>
        </p:txBody>
      </p:sp>
      <p:grpSp>
        <p:nvGrpSpPr>
          <p:cNvPr id="48144" name="Group 16"/>
          <p:cNvGrpSpPr>
            <a:grpSpLocks/>
          </p:cNvGrpSpPr>
          <p:nvPr/>
        </p:nvGrpSpPr>
        <p:grpSpPr bwMode="auto">
          <a:xfrm>
            <a:off x="1676400" y="685800"/>
            <a:ext cx="2566988" cy="893763"/>
            <a:chOff x="2160" y="576"/>
            <a:chExt cx="1617" cy="563"/>
          </a:xfrm>
        </p:grpSpPr>
        <p:grpSp>
          <p:nvGrpSpPr>
            <p:cNvPr id="48145" name="Group 17"/>
            <p:cNvGrpSpPr>
              <a:grpSpLocks/>
            </p:cNvGrpSpPr>
            <p:nvPr/>
          </p:nvGrpSpPr>
          <p:grpSpPr bwMode="auto">
            <a:xfrm>
              <a:off x="2160" y="576"/>
              <a:ext cx="1617" cy="549"/>
              <a:chOff x="1996" y="289"/>
              <a:chExt cx="1617" cy="309"/>
            </a:xfrm>
          </p:grpSpPr>
          <p:sp>
            <p:nvSpPr>
              <p:cNvPr id="48146" name="Freeform 18"/>
              <p:cNvSpPr>
                <a:spLocks/>
              </p:cNvSpPr>
              <p:nvPr/>
            </p:nvSpPr>
            <p:spPr bwMode="auto">
              <a:xfrm>
                <a:off x="3533" y="289"/>
                <a:ext cx="80" cy="309"/>
              </a:xfrm>
              <a:custGeom>
                <a:avLst/>
                <a:gdLst/>
                <a:ahLst/>
                <a:cxnLst>
                  <a:cxn ang="0">
                    <a:pos x="0" y="618"/>
                  </a:cxn>
                  <a:cxn ang="0">
                    <a:pos x="0" y="159"/>
                  </a:cxn>
                  <a:cxn ang="0">
                    <a:pos x="159" y="0"/>
                  </a:cxn>
                  <a:cxn ang="0">
                    <a:pos x="159" y="459"/>
                  </a:cxn>
                  <a:cxn ang="0">
                    <a:pos x="0" y="618"/>
                  </a:cxn>
                </a:cxnLst>
                <a:rect l="0" t="0" r="r" b="b"/>
                <a:pathLst>
                  <a:path w="159" h="618">
                    <a:moveTo>
                      <a:pt x="0" y="618"/>
                    </a:moveTo>
                    <a:lnTo>
                      <a:pt x="0" y="159"/>
                    </a:lnTo>
                    <a:lnTo>
                      <a:pt x="159" y="0"/>
                    </a:lnTo>
                    <a:lnTo>
                      <a:pt x="159" y="459"/>
                    </a:lnTo>
                    <a:lnTo>
                      <a:pt x="0" y="61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CCCFF">
                      <a:gamma/>
                      <a:shade val="78824"/>
                      <a:invGamma/>
                    </a:srgbClr>
                  </a:gs>
                  <a:gs pos="50000">
                    <a:srgbClr val="CCCCFF"/>
                  </a:gs>
                  <a:gs pos="100000">
                    <a:srgbClr val="CCCCFF">
                      <a:gamma/>
                      <a:shade val="78824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8147" name="Freeform 19"/>
              <p:cNvSpPr>
                <a:spLocks/>
              </p:cNvSpPr>
              <p:nvPr/>
            </p:nvSpPr>
            <p:spPr bwMode="auto">
              <a:xfrm>
                <a:off x="1996" y="289"/>
                <a:ext cx="1617" cy="79"/>
              </a:xfrm>
              <a:custGeom>
                <a:avLst/>
                <a:gdLst/>
                <a:ahLst/>
                <a:cxnLst>
                  <a:cxn ang="0">
                    <a:pos x="3075" y="159"/>
                  </a:cxn>
                  <a:cxn ang="0">
                    <a:pos x="0" y="159"/>
                  </a:cxn>
                  <a:cxn ang="0">
                    <a:pos x="159" y="0"/>
                  </a:cxn>
                  <a:cxn ang="0">
                    <a:pos x="3234" y="0"/>
                  </a:cxn>
                  <a:cxn ang="0">
                    <a:pos x="3075" y="159"/>
                  </a:cxn>
                </a:cxnLst>
                <a:rect l="0" t="0" r="r" b="b"/>
                <a:pathLst>
                  <a:path w="3234" h="159">
                    <a:moveTo>
                      <a:pt x="3075" y="159"/>
                    </a:moveTo>
                    <a:lnTo>
                      <a:pt x="0" y="159"/>
                    </a:lnTo>
                    <a:lnTo>
                      <a:pt x="159" y="0"/>
                    </a:lnTo>
                    <a:lnTo>
                      <a:pt x="3234" y="0"/>
                    </a:lnTo>
                    <a:lnTo>
                      <a:pt x="3075" y="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CCCFF">
                      <a:gamma/>
                      <a:shade val="78824"/>
                      <a:invGamma/>
                    </a:srgbClr>
                  </a:gs>
                  <a:gs pos="50000">
                    <a:srgbClr val="CCCCFF"/>
                  </a:gs>
                  <a:gs pos="100000">
                    <a:srgbClr val="CCCCFF">
                      <a:gamma/>
                      <a:shade val="78824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  <p:sp>
            <p:nvSpPr>
              <p:cNvPr id="48148" name="Rectangle 20"/>
              <p:cNvSpPr>
                <a:spLocks noChangeArrowheads="1"/>
              </p:cNvSpPr>
              <p:nvPr/>
            </p:nvSpPr>
            <p:spPr bwMode="auto">
              <a:xfrm>
                <a:off x="1996" y="368"/>
                <a:ext cx="1537" cy="230"/>
              </a:xfrm>
              <a:prstGeom prst="rect">
                <a:avLst/>
              </a:prstGeom>
              <a:gradFill rotWithShape="0">
                <a:gsLst>
                  <a:gs pos="0">
                    <a:srgbClr val="CCCCFF">
                      <a:gamma/>
                      <a:shade val="78824"/>
                      <a:invGamma/>
                    </a:srgbClr>
                  </a:gs>
                  <a:gs pos="50000">
                    <a:srgbClr val="CCCCFF"/>
                  </a:gs>
                  <a:gs pos="100000">
                    <a:srgbClr val="CCCCFF">
                      <a:gamma/>
                      <a:shade val="78824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9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/>
              </a:p>
            </p:txBody>
          </p:sp>
        </p:grpSp>
        <p:sp>
          <p:nvSpPr>
            <p:cNvPr id="48149" name="Rectangle 21"/>
            <p:cNvSpPr>
              <a:spLocks noChangeArrowheads="1"/>
            </p:cNvSpPr>
            <p:nvPr/>
          </p:nvSpPr>
          <p:spPr bwMode="auto">
            <a:xfrm>
              <a:off x="2257" y="717"/>
              <a:ext cx="1402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kumimoji="1" lang="nl-NL" sz="1900" b="1" dirty="0">
                  <a:solidFill>
                    <a:srgbClr val="333333"/>
                  </a:solidFill>
                  <a:latin typeface="Verdana" pitchFamily="34" charset="0"/>
                </a:rPr>
                <a:t>PERFORMANCE</a:t>
              </a:r>
              <a:br>
                <a:rPr kumimoji="1" lang="nl-NL" sz="1900" b="1" dirty="0">
                  <a:solidFill>
                    <a:srgbClr val="333333"/>
                  </a:solidFill>
                  <a:latin typeface="Verdana" pitchFamily="34" charset="0"/>
                </a:rPr>
              </a:br>
              <a:r>
                <a:rPr kumimoji="1" lang="nl-NL" sz="1900" b="1" dirty="0">
                  <a:solidFill>
                    <a:srgbClr val="333333"/>
                  </a:solidFill>
                  <a:latin typeface="Verdana" pitchFamily="34" charset="0"/>
                </a:rPr>
                <a:t>IMAGO</a:t>
              </a:r>
            </a:p>
          </p:txBody>
        </p:sp>
      </p:grpSp>
      <p:sp>
        <p:nvSpPr>
          <p:cNvPr id="48150" name="Line 22"/>
          <p:cNvSpPr>
            <a:spLocks noChangeShapeType="1"/>
          </p:cNvSpPr>
          <p:nvPr/>
        </p:nvSpPr>
        <p:spPr bwMode="auto">
          <a:xfrm>
            <a:off x="4572000" y="3276600"/>
            <a:ext cx="68580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grpSp>
        <p:nvGrpSpPr>
          <p:cNvPr id="48151" name="Group 23"/>
          <p:cNvGrpSpPr>
            <a:grpSpLocks/>
          </p:cNvGrpSpPr>
          <p:nvPr/>
        </p:nvGrpSpPr>
        <p:grpSpPr bwMode="auto">
          <a:xfrm flipV="1">
            <a:off x="2819400" y="1600200"/>
            <a:ext cx="412750" cy="673100"/>
            <a:chOff x="2633" y="563"/>
            <a:chExt cx="260" cy="485"/>
          </a:xfrm>
        </p:grpSpPr>
        <p:sp>
          <p:nvSpPr>
            <p:cNvPr id="48152" name="Freeform 24"/>
            <p:cNvSpPr>
              <a:spLocks/>
            </p:cNvSpPr>
            <p:nvPr/>
          </p:nvSpPr>
          <p:spPr bwMode="auto">
            <a:xfrm>
              <a:off x="2633" y="900"/>
              <a:ext cx="92" cy="36"/>
            </a:xfrm>
            <a:custGeom>
              <a:avLst/>
              <a:gdLst/>
              <a:ahLst/>
              <a:cxnLst>
                <a:cxn ang="0">
                  <a:pos x="112" y="70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182" y="0"/>
                </a:cxn>
                <a:cxn ang="0">
                  <a:pos x="112" y="70"/>
                </a:cxn>
              </a:cxnLst>
              <a:rect l="0" t="0" r="r" b="b"/>
              <a:pathLst>
                <a:path w="182" h="70">
                  <a:moveTo>
                    <a:pt x="112" y="70"/>
                  </a:moveTo>
                  <a:lnTo>
                    <a:pt x="0" y="70"/>
                  </a:lnTo>
                  <a:lnTo>
                    <a:pt x="70" y="0"/>
                  </a:lnTo>
                  <a:lnTo>
                    <a:pt x="182" y="0"/>
                  </a:lnTo>
                  <a:lnTo>
                    <a:pt x="112" y="70"/>
                  </a:lnTo>
                  <a:close/>
                </a:path>
              </a:pathLst>
            </a:custGeom>
            <a:solidFill>
              <a:srgbClr val="3C5B98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8153" name="Freeform 25"/>
            <p:cNvSpPr>
              <a:spLocks/>
            </p:cNvSpPr>
            <p:nvPr/>
          </p:nvSpPr>
          <p:spPr bwMode="auto">
            <a:xfrm>
              <a:off x="2802" y="900"/>
              <a:ext cx="91" cy="36"/>
            </a:xfrm>
            <a:custGeom>
              <a:avLst/>
              <a:gdLst/>
              <a:ahLst/>
              <a:cxnLst>
                <a:cxn ang="0">
                  <a:pos x="113" y="70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183" y="0"/>
                </a:cxn>
                <a:cxn ang="0">
                  <a:pos x="113" y="70"/>
                </a:cxn>
              </a:cxnLst>
              <a:rect l="0" t="0" r="r" b="b"/>
              <a:pathLst>
                <a:path w="183" h="70">
                  <a:moveTo>
                    <a:pt x="113" y="70"/>
                  </a:moveTo>
                  <a:lnTo>
                    <a:pt x="0" y="70"/>
                  </a:lnTo>
                  <a:lnTo>
                    <a:pt x="70" y="0"/>
                  </a:lnTo>
                  <a:lnTo>
                    <a:pt x="183" y="0"/>
                  </a:lnTo>
                  <a:lnTo>
                    <a:pt x="113" y="70"/>
                  </a:lnTo>
                  <a:close/>
                </a:path>
              </a:pathLst>
            </a:custGeom>
            <a:solidFill>
              <a:srgbClr val="3C5B98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8154" name="Freeform 26"/>
            <p:cNvSpPr>
              <a:spLocks/>
            </p:cNvSpPr>
            <p:nvPr/>
          </p:nvSpPr>
          <p:spPr bwMode="auto">
            <a:xfrm>
              <a:off x="2802" y="563"/>
              <a:ext cx="35" cy="373"/>
            </a:xfrm>
            <a:custGeom>
              <a:avLst/>
              <a:gdLst/>
              <a:ahLst/>
              <a:cxnLst>
                <a:cxn ang="0">
                  <a:pos x="0" y="745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70" y="675"/>
                </a:cxn>
                <a:cxn ang="0">
                  <a:pos x="0" y="745"/>
                </a:cxn>
              </a:cxnLst>
              <a:rect l="0" t="0" r="r" b="b"/>
              <a:pathLst>
                <a:path w="70" h="745">
                  <a:moveTo>
                    <a:pt x="0" y="745"/>
                  </a:moveTo>
                  <a:lnTo>
                    <a:pt x="0" y="70"/>
                  </a:lnTo>
                  <a:lnTo>
                    <a:pt x="70" y="0"/>
                  </a:lnTo>
                  <a:lnTo>
                    <a:pt x="70" y="675"/>
                  </a:lnTo>
                  <a:lnTo>
                    <a:pt x="0" y="745"/>
                  </a:lnTo>
                  <a:close/>
                </a:path>
              </a:pathLst>
            </a:custGeom>
            <a:solidFill>
              <a:srgbClr val="5A87E1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8155" name="Freeform 27"/>
            <p:cNvSpPr>
              <a:spLocks/>
            </p:cNvSpPr>
            <p:nvPr/>
          </p:nvSpPr>
          <p:spPr bwMode="auto">
            <a:xfrm>
              <a:off x="2690" y="563"/>
              <a:ext cx="147" cy="35"/>
            </a:xfrm>
            <a:custGeom>
              <a:avLst/>
              <a:gdLst/>
              <a:ahLst/>
              <a:cxnLst>
                <a:cxn ang="0">
                  <a:pos x="225" y="70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295" y="0"/>
                </a:cxn>
                <a:cxn ang="0">
                  <a:pos x="225" y="70"/>
                </a:cxn>
              </a:cxnLst>
              <a:rect l="0" t="0" r="r" b="b"/>
              <a:pathLst>
                <a:path w="295" h="70">
                  <a:moveTo>
                    <a:pt x="225" y="70"/>
                  </a:moveTo>
                  <a:lnTo>
                    <a:pt x="0" y="70"/>
                  </a:lnTo>
                  <a:lnTo>
                    <a:pt x="70" y="0"/>
                  </a:lnTo>
                  <a:lnTo>
                    <a:pt x="295" y="0"/>
                  </a:lnTo>
                  <a:lnTo>
                    <a:pt x="225" y="70"/>
                  </a:lnTo>
                  <a:close/>
                </a:path>
              </a:pathLst>
            </a:custGeom>
            <a:solidFill>
              <a:srgbClr val="3C5B98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8156" name="Freeform 28"/>
            <p:cNvSpPr>
              <a:spLocks/>
            </p:cNvSpPr>
            <p:nvPr/>
          </p:nvSpPr>
          <p:spPr bwMode="auto">
            <a:xfrm>
              <a:off x="2633" y="598"/>
              <a:ext cx="225" cy="450"/>
            </a:xfrm>
            <a:custGeom>
              <a:avLst/>
              <a:gdLst/>
              <a:ahLst/>
              <a:cxnLst>
                <a:cxn ang="0">
                  <a:pos x="0" y="675"/>
                </a:cxn>
                <a:cxn ang="0">
                  <a:pos x="225" y="900"/>
                </a:cxn>
                <a:cxn ang="0">
                  <a:pos x="450" y="675"/>
                </a:cxn>
                <a:cxn ang="0">
                  <a:pos x="337" y="675"/>
                </a:cxn>
                <a:cxn ang="0">
                  <a:pos x="337" y="0"/>
                </a:cxn>
                <a:cxn ang="0">
                  <a:pos x="112" y="0"/>
                </a:cxn>
                <a:cxn ang="0">
                  <a:pos x="112" y="675"/>
                </a:cxn>
                <a:cxn ang="0">
                  <a:pos x="0" y="675"/>
                </a:cxn>
              </a:cxnLst>
              <a:rect l="0" t="0" r="r" b="b"/>
              <a:pathLst>
                <a:path w="450" h="900">
                  <a:moveTo>
                    <a:pt x="0" y="675"/>
                  </a:moveTo>
                  <a:lnTo>
                    <a:pt x="225" y="900"/>
                  </a:lnTo>
                  <a:lnTo>
                    <a:pt x="450" y="675"/>
                  </a:lnTo>
                  <a:lnTo>
                    <a:pt x="337" y="675"/>
                  </a:lnTo>
                  <a:lnTo>
                    <a:pt x="337" y="0"/>
                  </a:lnTo>
                  <a:lnTo>
                    <a:pt x="112" y="0"/>
                  </a:lnTo>
                  <a:lnTo>
                    <a:pt x="112" y="675"/>
                  </a:lnTo>
                  <a:lnTo>
                    <a:pt x="0" y="675"/>
                  </a:lnTo>
                  <a:close/>
                </a:path>
              </a:pathLst>
            </a:custGeom>
            <a:solidFill>
              <a:srgbClr val="4E75C4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48157" name="Group 29"/>
          <p:cNvGrpSpPr>
            <a:grpSpLocks/>
          </p:cNvGrpSpPr>
          <p:nvPr/>
        </p:nvGrpSpPr>
        <p:grpSpPr bwMode="auto">
          <a:xfrm rot="10800000" flipH="1">
            <a:off x="2819400" y="4572000"/>
            <a:ext cx="412750" cy="696913"/>
            <a:chOff x="2633" y="2738"/>
            <a:chExt cx="260" cy="485"/>
          </a:xfrm>
        </p:grpSpPr>
        <p:sp>
          <p:nvSpPr>
            <p:cNvPr id="48158" name="Freeform 30"/>
            <p:cNvSpPr>
              <a:spLocks/>
            </p:cNvSpPr>
            <p:nvPr/>
          </p:nvSpPr>
          <p:spPr bwMode="auto">
            <a:xfrm>
              <a:off x="2633" y="3075"/>
              <a:ext cx="92" cy="35"/>
            </a:xfrm>
            <a:custGeom>
              <a:avLst/>
              <a:gdLst/>
              <a:ahLst/>
              <a:cxnLst>
                <a:cxn ang="0">
                  <a:pos x="112" y="70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182" y="0"/>
                </a:cxn>
                <a:cxn ang="0">
                  <a:pos x="112" y="70"/>
                </a:cxn>
              </a:cxnLst>
              <a:rect l="0" t="0" r="r" b="b"/>
              <a:pathLst>
                <a:path w="182" h="70">
                  <a:moveTo>
                    <a:pt x="112" y="70"/>
                  </a:moveTo>
                  <a:lnTo>
                    <a:pt x="0" y="70"/>
                  </a:lnTo>
                  <a:lnTo>
                    <a:pt x="70" y="0"/>
                  </a:lnTo>
                  <a:lnTo>
                    <a:pt x="182" y="0"/>
                  </a:lnTo>
                  <a:lnTo>
                    <a:pt x="112" y="70"/>
                  </a:lnTo>
                  <a:close/>
                </a:path>
              </a:pathLst>
            </a:custGeom>
            <a:solidFill>
              <a:srgbClr val="3C5B98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8159" name="Freeform 31"/>
            <p:cNvSpPr>
              <a:spLocks/>
            </p:cNvSpPr>
            <p:nvPr/>
          </p:nvSpPr>
          <p:spPr bwMode="auto">
            <a:xfrm>
              <a:off x="2802" y="3075"/>
              <a:ext cx="91" cy="35"/>
            </a:xfrm>
            <a:custGeom>
              <a:avLst/>
              <a:gdLst/>
              <a:ahLst/>
              <a:cxnLst>
                <a:cxn ang="0">
                  <a:pos x="113" y="70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183" y="0"/>
                </a:cxn>
                <a:cxn ang="0">
                  <a:pos x="113" y="70"/>
                </a:cxn>
              </a:cxnLst>
              <a:rect l="0" t="0" r="r" b="b"/>
              <a:pathLst>
                <a:path w="183" h="70">
                  <a:moveTo>
                    <a:pt x="113" y="70"/>
                  </a:moveTo>
                  <a:lnTo>
                    <a:pt x="0" y="70"/>
                  </a:lnTo>
                  <a:lnTo>
                    <a:pt x="70" y="0"/>
                  </a:lnTo>
                  <a:lnTo>
                    <a:pt x="183" y="0"/>
                  </a:lnTo>
                  <a:lnTo>
                    <a:pt x="113" y="70"/>
                  </a:lnTo>
                  <a:close/>
                </a:path>
              </a:pathLst>
            </a:custGeom>
            <a:solidFill>
              <a:srgbClr val="3C5B98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8160" name="Freeform 32"/>
            <p:cNvSpPr>
              <a:spLocks/>
            </p:cNvSpPr>
            <p:nvPr/>
          </p:nvSpPr>
          <p:spPr bwMode="auto">
            <a:xfrm>
              <a:off x="2802" y="2738"/>
              <a:ext cx="35" cy="372"/>
            </a:xfrm>
            <a:custGeom>
              <a:avLst/>
              <a:gdLst/>
              <a:ahLst/>
              <a:cxnLst>
                <a:cxn ang="0">
                  <a:pos x="0" y="745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70" y="675"/>
                </a:cxn>
                <a:cxn ang="0">
                  <a:pos x="0" y="745"/>
                </a:cxn>
              </a:cxnLst>
              <a:rect l="0" t="0" r="r" b="b"/>
              <a:pathLst>
                <a:path w="70" h="745">
                  <a:moveTo>
                    <a:pt x="0" y="745"/>
                  </a:moveTo>
                  <a:lnTo>
                    <a:pt x="0" y="70"/>
                  </a:lnTo>
                  <a:lnTo>
                    <a:pt x="70" y="0"/>
                  </a:lnTo>
                  <a:lnTo>
                    <a:pt x="70" y="675"/>
                  </a:lnTo>
                  <a:lnTo>
                    <a:pt x="0" y="745"/>
                  </a:lnTo>
                  <a:close/>
                </a:path>
              </a:pathLst>
            </a:custGeom>
            <a:solidFill>
              <a:srgbClr val="5A87E1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8161" name="Freeform 33"/>
            <p:cNvSpPr>
              <a:spLocks/>
            </p:cNvSpPr>
            <p:nvPr/>
          </p:nvSpPr>
          <p:spPr bwMode="auto">
            <a:xfrm>
              <a:off x="2690" y="2738"/>
              <a:ext cx="147" cy="35"/>
            </a:xfrm>
            <a:custGeom>
              <a:avLst/>
              <a:gdLst/>
              <a:ahLst/>
              <a:cxnLst>
                <a:cxn ang="0">
                  <a:pos x="225" y="70"/>
                </a:cxn>
                <a:cxn ang="0">
                  <a:pos x="0" y="70"/>
                </a:cxn>
                <a:cxn ang="0">
                  <a:pos x="70" y="0"/>
                </a:cxn>
                <a:cxn ang="0">
                  <a:pos x="295" y="0"/>
                </a:cxn>
                <a:cxn ang="0">
                  <a:pos x="225" y="70"/>
                </a:cxn>
              </a:cxnLst>
              <a:rect l="0" t="0" r="r" b="b"/>
              <a:pathLst>
                <a:path w="295" h="70">
                  <a:moveTo>
                    <a:pt x="225" y="70"/>
                  </a:moveTo>
                  <a:lnTo>
                    <a:pt x="0" y="70"/>
                  </a:lnTo>
                  <a:lnTo>
                    <a:pt x="70" y="0"/>
                  </a:lnTo>
                  <a:lnTo>
                    <a:pt x="295" y="0"/>
                  </a:lnTo>
                  <a:lnTo>
                    <a:pt x="225" y="70"/>
                  </a:lnTo>
                  <a:close/>
                </a:path>
              </a:pathLst>
            </a:custGeom>
            <a:solidFill>
              <a:srgbClr val="3C5B98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48162" name="Freeform 34"/>
            <p:cNvSpPr>
              <a:spLocks/>
            </p:cNvSpPr>
            <p:nvPr/>
          </p:nvSpPr>
          <p:spPr bwMode="auto">
            <a:xfrm>
              <a:off x="2633" y="2773"/>
              <a:ext cx="225" cy="450"/>
            </a:xfrm>
            <a:custGeom>
              <a:avLst/>
              <a:gdLst/>
              <a:ahLst/>
              <a:cxnLst>
                <a:cxn ang="0">
                  <a:pos x="0" y="675"/>
                </a:cxn>
                <a:cxn ang="0">
                  <a:pos x="225" y="900"/>
                </a:cxn>
                <a:cxn ang="0">
                  <a:pos x="450" y="675"/>
                </a:cxn>
                <a:cxn ang="0">
                  <a:pos x="337" y="675"/>
                </a:cxn>
                <a:cxn ang="0">
                  <a:pos x="337" y="0"/>
                </a:cxn>
                <a:cxn ang="0">
                  <a:pos x="112" y="0"/>
                </a:cxn>
                <a:cxn ang="0">
                  <a:pos x="112" y="675"/>
                </a:cxn>
                <a:cxn ang="0">
                  <a:pos x="0" y="675"/>
                </a:cxn>
              </a:cxnLst>
              <a:rect l="0" t="0" r="r" b="b"/>
              <a:pathLst>
                <a:path w="450" h="900">
                  <a:moveTo>
                    <a:pt x="0" y="675"/>
                  </a:moveTo>
                  <a:lnTo>
                    <a:pt x="225" y="900"/>
                  </a:lnTo>
                  <a:lnTo>
                    <a:pt x="450" y="675"/>
                  </a:lnTo>
                  <a:lnTo>
                    <a:pt x="337" y="675"/>
                  </a:lnTo>
                  <a:lnTo>
                    <a:pt x="337" y="0"/>
                  </a:lnTo>
                  <a:lnTo>
                    <a:pt x="112" y="0"/>
                  </a:lnTo>
                  <a:lnTo>
                    <a:pt x="112" y="675"/>
                  </a:lnTo>
                  <a:lnTo>
                    <a:pt x="0" y="675"/>
                  </a:lnTo>
                  <a:close/>
                </a:path>
              </a:pathLst>
            </a:custGeom>
            <a:solidFill>
              <a:srgbClr val="4E75C4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41" name="Rectangle 9"/>
          <p:cNvSpPr>
            <a:spLocks noChangeArrowheads="1"/>
          </p:cNvSpPr>
          <p:nvPr/>
        </p:nvSpPr>
        <p:spPr bwMode="auto">
          <a:xfrm>
            <a:off x="4267200" y="304800"/>
            <a:ext cx="434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400" dirty="0" smtClean="0">
                <a:solidFill>
                  <a:srgbClr val="5F5F5F"/>
                </a:solidFill>
              </a:rPr>
              <a:t>3 dimensies </a:t>
            </a:r>
            <a:r>
              <a:rPr lang="nl-NL" sz="4000" dirty="0" smtClean="0">
                <a:solidFill>
                  <a:srgbClr val="5F5F5F"/>
                </a:solidFill>
              </a:rPr>
              <a:t>(hoe-benadering)</a:t>
            </a:r>
            <a:endParaRPr lang="nl-NL" sz="4000" dirty="0">
              <a:solidFill>
                <a:srgbClr val="5F5F5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8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3" grpId="0"/>
      <p:bldP spid="481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9" name="Picture 3" descr="spiral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00200"/>
            <a:ext cx="7924800" cy="4876800"/>
          </a:xfrm>
          <a:prstGeom prst="rect">
            <a:avLst/>
          </a:prstGeom>
          <a:noFill/>
        </p:spPr>
      </p:pic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09600"/>
            <a:ext cx="4724400" cy="533400"/>
          </a:xfrm>
        </p:spPr>
        <p:txBody>
          <a:bodyPr/>
          <a:lstStyle/>
          <a:p>
            <a:r>
              <a:rPr lang="nl-NL" sz="3600" dirty="0">
                <a:solidFill>
                  <a:srgbClr val="5F5F5F"/>
                </a:solidFill>
              </a:rPr>
              <a:t>Graves’ waardentheorie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38200" y="1905000"/>
          <a:ext cx="7010400" cy="3244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  <a:gridCol w="1752600"/>
                <a:gridCol w="1752600"/>
              </a:tblGrid>
              <a:tr h="530532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profiel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verbreding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systeem</a:t>
                      </a:r>
                      <a:endParaRPr lang="nl-NL" dirty="0"/>
                    </a:p>
                  </a:txBody>
                  <a:tcPr/>
                </a:tc>
              </a:tr>
              <a:tr h="915713">
                <a:tc>
                  <a:txBody>
                    <a:bodyPr/>
                    <a:lstStyle/>
                    <a:p>
                      <a:r>
                        <a:rPr lang="nl-NL" dirty="0" smtClean="0"/>
                        <a:t>Besluitvorming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++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-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+</a:t>
                      </a:r>
                      <a:endParaRPr lang="nl-NL" sz="3200" dirty="0"/>
                    </a:p>
                  </a:txBody>
                  <a:tcPr/>
                </a:tc>
              </a:tr>
              <a:tr h="530532">
                <a:tc>
                  <a:txBody>
                    <a:bodyPr/>
                    <a:lstStyle/>
                    <a:p>
                      <a:r>
                        <a:rPr lang="nl-NL" dirty="0" smtClean="0"/>
                        <a:t>Fase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+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+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++</a:t>
                      </a:r>
                      <a:endParaRPr lang="nl-NL" sz="3200" dirty="0"/>
                    </a:p>
                  </a:txBody>
                  <a:tcPr/>
                </a:tc>
              </a:tr>
              <a:tr h="530532">
                <a:tc>
                  <a:txBody>
                    <a:bodyPr/>
                    <a:lstStyle/>
                    <a:p>
                      <a:r>
                        <a:rPr lang="nl-NL" dirty="0" smtClean="0"/>
                        <a:t>Cultuur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-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++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+++</a:t>
                      </a:r>
                      <a:endParaRPr lang="nl-NL" sz="3200" dirty="0"/>
                    </a:p>
                  </a:txBody>
                  <a:tcPr/>
                </a:tc>
              </a:tr>
              <a:tr h="530532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^</a:t>
                      </a:r>
                      <a:endParaRPr lang="nl-NL" i="1" dirty="0" smtClean="0"/>
                    </a:p>
                    <a:p>
                      <a:pPr algn="ctr"/>
                      <a:r>
                        <a:rPr lang="nl-NL" i="1" dirty="0" smtClean="0"/>
                        <a:t>organisatie</a:t>
                      </a:r>
                      <a:endParaRPr lang="nl-NL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^</a:t>
                      </a:r>
                      <a:endParaRPr lang="nl-NL" i="1" dirty="0" smtClean="0"/>
                    </a:p>
                    <a:p>
                      <a:pPr algn="ctr"/>
                      <a:r>
                        <a:rPr lang="nl-NL" i="1" dirty="0" smtClean="0"/>
                        <a:t>Individu/groep</a:t>
                      </a:r>
                      <a:endParaRPr lang="nl-NL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^</a:t>
                      </a:r>
                      <a:endParaRPr lang="nl-NL" i="1" dirty="0" smtClean="0"/>
                    </a:p>
                    <a:p>
                      <a:pPr algn="ctr"/>
                      <a:r>
                        <a:rPr lang="nl-NL" i="1" dirty="0" smtClean="0"/>
                        <a:t>Systeem</a:t>
                      </a:r>
                      <a:endParaRPr lang="nl-NL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1143000" y="381000"/>
            <a:ext cx="5791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400" dirty="0" smtClean="0">
                <a:solidFill>
                  <a:srgbClr val="5F5F5F"/>
                </a:solidFill>
              </a:rPr>
              <a:t>3 x 3 matrix</a:t>
            </a:r>
            <a:r>
              <a:rPr lang="nl-NL" sz="4000" dirty="0" smtClean="0">
                <a:solidFill>
                  <a:srgbClr val="5F5F5F"/>
                </a:solidFill>
              </a:rPr>
              <a:t>: prioriteiten</a:t>
            </a:r>
            <a:endParaRPr lang="nl-NL" sz="4400" dirty="0" smtClean="0">
              <a:solidFill>
                <a:srgbClr val="5F5F5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3400" y="1905000"/>
          <a:ext cx="7315200" cy="3793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905000"/>
                <a:gridCol w="1828800"/>
                <a:gridCol w="1828800"/>
              </a:tblGrid>
              <a:tr h="530532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profiel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verbreding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systeem</a:t>
                      </a:r>
                      <a:endParaRPr lang="nl-NL" dirty="0"/>
                    </a:p>
                  </a:txBody>
                  <a:tcPr/>
                </a:tc>
              </a:tr>
              <a:tr h="915713">
                <a:tc>
                  <a:txBody>
                    <a:bodyPr/>
                    <a:lstStyle/>
                    <a:p>
                      <a:r>
                        <a:rPr lang="nl-NL" dirty="0" smtClean="0"/>
                        <a:t>Besluitvorming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AISHE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CScan</a:t>
                      </a:r>
                      <a:r>
                        <a:rPr lang="en-US" sz="2000" dirty="0" smtClean="0"/>
                        <a:t>/CA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</a:t>
                      </a:r>
                      <a:endParaRPr lang="nl-NL" sz="2000" dirty="0"/>
                    </a:p>
                  </a:txBody>
                  <a:tcPr/>
                </a:tc>
              </a:tr>
              <a:tr h="530532">
                <a:tc>
                  <a:txBody>
                    <a:bodyPr/>
                    <a:lstStyle/>
                    <a:p>
                      <a:r>
                        <a:rPr lang="nl-NL" dirty="0" smtClean="0"/>
                        <a:t>Fase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AISHE/</a:t>
                      </a:r>
                      <a:r>
                        <a:rPr lang="en-US" sz="2000" dirty="0" err="1" smtClean="0"/>
                        <a:t>CScan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Workshops/</a:t>
                      </a:r>
                    </a:p>
                    <a:p>
                      <a:pPr algn="ctr"/>
                      <a:r>
                        <a:rPr lang="en-US" sz="2000" dirty="0" smtClean="0"/>
                        <a:t>AISHE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AISHE/</a:t>
                      </a:r>
                      <a:r>
                        <a:rPr lang="en-US" sz="2000" dirty="0" err="1" smtClean="0"/>
                        <a:t>CScan</a:t>
                      </a:r>
                      <a:endParaRPr lang="nl-NL" sz="2000" dirty="0"/>
                    </a:p>
                  </a:txBody>
                  <a:tcPr/>
                </a:tc>
              </a:tr>
              <a:tr h="530532">
                <a:tc>
                  <a:txBody>
                    <a:bodyPr/>
                    <a:lstStyle/>
                    <a:p>
                      <a:r>
                        <a:rPr lang="nl-NL" dirty="0" smtClean="0"/>
                        <a:t>Cultuur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AISHE/CScan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AISHE/</a:t>
                      </a:r>
                    </a:p>
                    <a:p>
                      <a:pPr algn="ctr"/>
                      <a:r>
                        <a:rPr lang="nl-NL" sz="2000" dirty="0" smtClean="0"/>
                        <a:t>workshops/</a:t>
                      </a:r>
                    </a:p>
                    <a:p>
                      <a:pPr algn="ctr"/>
                      <a:r>
                        <a:rPr lang="nl-NL" sz="2000" dirty="0" smtClean="0"/>
                        <a:t>CScan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000" dirty="0" smtClean="0"/>
                        <a:t>CA / AISHE</a:t>
                      </a:r>
                      <a:endParaRPr lang="nl-NL" sz="2000" dirty="0"/>
                    </a:p>
                  </a:txBody>
                  <a:tcPr/>
                </a:tc>
              </a:tr>
              <a:tr h="530532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^</a:t>
                      </a:r>
                      <a:endParaRPr lang="nl-NL" i="1" dirty="0" smtClean="0"/>
                    </a:p>
                    <a:p>
                      <a:pPr algn="ctr"/>
                      <a:r>
                        <a:rPr lang="nl-NL" i="1" dirty="0" smtClean="0"/>
                        <a:t>organisatie</a:t>
                      </a:r>
                      <a:endParaRPr lang="nl-NL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^</a:t>
                      </a:r>
                      <a:endParaRPr lang="nl-NL" i="1" dirty="0" smtClean="0"/>
                    </a:p>
                    <a:p>
                      <a:pPr algn="ctr"/>
                      <a:r>
                        <a:rPr lang="nl-NL" i="1" dirty="0" smtClean="0"/>
                        <a:t>Individu/groep</a:t>
                      </a:r>
                      <a:endParaRPr lang="nl-NL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^</a:t>
                      </a:r>
                      <a:endParaRPr lang="nl-NL" i="1" dirty="0" smtClean="0"/>
                    </a:p>
                    <a:p>
                      <a:pPr algn="ctr"/>
                      <a:r>
                        <a:rPr lang="nl-NL" i="1" dirty="0" smtClean="0"/>
                        <a:t>Systeem</a:t>
                      </a:r>
                      <a:endParaRPr lang="nl-NL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33400" y="381000"/>
            <a:ext cx="6858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nl-NL" sz="4400" dirty="0" smtClean="0">
                <a:solidFill>
                  <a:srgbClr val="5F5F5F"/>
                </a:solidFill>
              </a:rPr>
              <a:t>3 x3 matrix: instrumenten</a:t>
            </a:r>
            <a:endParaRPr lang="nl-NL" sz="4000" dirty="0">
              <a:solidFill>
                <a:srgbClr val="5F5F5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Conclusie</a:t>
            </a: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 smtClean="0"/>
          </a:p>
          <a:p>
            <a:r>
              <a:rPr lang="en-US" i="0" dirty="0" smtClean="0"/>
              <a:t>“ </a:t>
            </a:r>
            <a:r>
              <a:rPr lang="en-US" i="0" dirty="0" err="1" smtClean="0"/>
              <a:t>Werken</a:t>
            </a:r>
            <a:r>
              <a:rPr lang="en-US" i="0" dirty="0" smtClean="0"/>
              <a:t> </a:t>
            </a:r>
            <a:r>
              <a:rPr lang="en-US" i="0" dirty="0" err="1" smtClean="0"/>
              <a:t>aan</a:t>
            </a:r>
            <a:r>
              <a:rPr lang="en-US" i="0" dirty="0" smtClean="0"/>
              <a:t> de </a:t>
            </a:r>
            <a:r>
              <a:rPr lang="en-US" i="0" dirty="0" err="1" smtClean="0"/>
              <a:t>integratie</a:t>
            </a:r>
            <a:r>
              <a:rPr lang="en-US" i="0" dirty="0" smtClean="0"/>
              <a:t> van DO in het </a:t>
            </a:r>
            <a:r>
              <a:rPr lang="en-US" i="0" dirty="0" err="1" smtClean="0"/>
              <a:t>onderwijs</a:t>
            </a:r>
            <a:r>
              <a:rPr lang="en-US" i="0" dirty="0" smtClean="0"/>
              <a:t> </a:t>
            </a:r>
          </a:p>
          <a:p>
            <a:r>
              <a:rPr lang="en-US" sz="5400" i="0" dirty="0" smtClean="0"/>
              <a:t>= </a:t>
            </a:r>
            <a:r>
              <a:rPr lang="en-US" sz="5400" i="0" dirty="0" err="1" smtClean="0"/>
              <a:t>mensenwerk</a:t>
            </a:r>
            <a:r>
              <a:rPr lang="en-US" sz="5400" i="0" dirty="0" smtClean="0"/>
              <a:t> “</a:t>
            </a:r>
          </a:p>
          <a:p>
            <a:endParaRPr lang="en-US" sz="3600" i="0" dirty="0" smtClean="0">
              <a:sym typeface="Wingdings" pitchFamily="2" charset="2"/>
            </a:endParaRPr>
          </a:p>
          <a:p>
            <a:r>
              <a:rPr lang="en-US" sz="3600" i="0" dirty="0" smtClean="0">
                <a:sym typeface="Wingdings" pitchFamily="2" charset="2"/>
              </a:rPr>
              <a:t> </a:t>
            </a:r>
            <a:r>
              <a:rPr lang="en-US" sz="3600" i="0" dirty="0" err="1" smtClean="0">
                <a:sym typeface="Wingdings" pitchFamily="2" charset="2"/>
              </a:rPr>
              <a:t>Nieuwe</a:t>
            </a:r>
            <a:r>
              <a:rPr lang="en-US" sz="3600" i="0" dirty="0" smtClean="0">
                <a:sym typeface="Wingdings" pitchFamily="2" charset="2"/>
              </a:rPr>
              <a:t> </a:t>
            </a:r>
            <a:r>
              <a:rPr lang="en-US" sz="3600" i="0" dirty="0" err="1" smtClean="0">
                <a:sym typeface="Wingdings" pitchFamily="2" charset="2"/>
              </a:rPr>
              <a:t>rol</a:t>
            </a:r>
            <a:r>
              <a:rPr lang="en-US" sz="3600" i="0" dirty="0" smtClean="0">
                <a:sym typeface="Wingdings" pitchFamily="2" charset="2"/>
              </a:rPr>
              <a:t> </a:t>
            </a:r>
            <a:r>
              <a:rPr lang="en-US" sz="3600" i="0" dirty="0" err="1" smtClean="0">
                <a:sym typeface="Wingdings" pitchFamily="2" charset="2"/>
              </a:rPr>
              <a:t>voor</a:t>
            </a:r>
            <a:r>
              <a:rPr lang="en-US" sz="3600" i="0" dirty="0" smtClean="0">
                <a:sym typeface="Wingdings" pitchFamily="2" charset="2"/>
              </a:rPr>
              <a:t> de docent</a:t>
            </a:r>
            <a:endParaRPr lang="en-US" sz="3600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_DHOPresentatiesjabloon">
  <a:themeElements>
    <a:clrScheme name="7_DHOPresentatiesjablo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DHOPresentatiesjabloo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DHOPresentatiesjablo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HOPresentatiesjablo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HOPresentatiesjablo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HOPresentatiesjablo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HOPresentatiesjablo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HOPresentatiesjablo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HOPresentatiesjablo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HOPresentatiesjablo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HOPresentatiesjablo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HOPresentatiesjablo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HOPresentatiesjablo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HOPresentatiesjablo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DHOPresentatiesjabloon</Template>
  <TotalTime>353</TotalTime>
  <Words>181</Words>
  <Application>Microsoft Office PowerPoint</Application>
  <PresentationFormat>Diavoorstelling (4:3)</PresentationFormat>
  <Paragraphs>87</Paragraphs>
  <Slides>10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7_DHOPresentatiesjabloon</vt:lpstr>
      <vt:lpstr>Dia 1</vt:lpstr>
      <vt:lpstr>INHOUD versus MENSEN</vt:lpstr>
      <vt:lpstr>Dia 3</vt:lpstr>
      <vt:lpstr>Dia 4</vt:lpstr>
      <vt:lpstr>Dia 5</vt:lpstr>
      <vt:lpstr>Graves’ waardentheorie</vt:lpstr>
      <vt:lpstr>Dia 7</vt:lpstr>
      <vt:lpstr>Dia 8</vt:lpstr>
      <vt:lpstr>Conclusie</vt:lpstr>
      <vt:lpstr>Docent = “Change agent” </vt:lpstr>
    </vt:vector>
  </TitlesOfParts>
  <Company>Universiteit van Amsterdam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jonkman</dc:creator>
  <cp:lastModifiedBy>boan</cp:lastModifiedBy>
  <cp:revision>36</cp:revision>
  <dcterms:created xsi:type="dcterms:W3CDTF">2009-09-29T14:43:58Z</dcterms:created>
  <dcterms:modified xsi:type="dcterms:W3CDTF">2010-11-17T13:24:55Z</dcterms:modified>
</cp:coreProperties>
</file>