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94" r:id="rId2"/>
    <p:sldId id="318" r:id="rId3"/>
    <p:sldId id="321" r:id="rId4"/>
    <p:sldId id="316" r:id="rId5"/>
    <p:sldId id="302" r:id="rId6"/>
    <p:sldId id="315" r:id="rId7"/>
    <p:sldId id="313" r:id="rId8"/>
    <p:sldId id="314" r:id="rId9"/>
    <p:sldId id="319" r:id="rId10"/>
    <p:sldId id="301" r:id="rId11"/>
    <p:sldId id="317" r:id="rId12"/>
    <p:sldId id="296" r:id="rId13"/>
    <p:sldId id="305" r:id="rId14"/>
    <p:sldId id="304" r:id="rId15"/>
    <p:sldId id="303" r:id="rId16"/>
    <p:sldId id="295" r:id="rId17"/>
    <p:sldId id="322" r:id="rId18"/>
    <p:sldId id="309" r:id="rId19"/>
    <p:sldId id="310" r:id="rId20"/>
    <p:sldId id="297" r:id="rId21"/>
    <p:sldId id="306" r:id="rId22"/>
    <p:sldId id="307" r:id="rId23"/>
    <p:sldId id="298" r:id="rId24"/>
    <p:sldId id="300" r:id="rId25"/>
    <p:sldId id="293" r:id="rId2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9DF9B-94DE-4DB4-B3CF-7CFA5E00CA6F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60627-CE75-44ED-9C7F-6AD406164C6D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326721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0627-CE75-44ED-9C7F-6AD406164C6D}" type="slidenum">
              <a:rPr lang="nl-NL" smtClean="0"/>
              <a:pPr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3409156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0627-CE75-44ED-9C7F-6AD406164C6D}" type="slidenum">
              <a:rPr lang="nl-NL" smtClean="0"/>
              <a:pPr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1368613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29" name="Tijdelijke aanduiding voor dianumm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32" name="Rechthoe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hthoe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hthoe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hthoe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hthoe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nl-NL" smtClean="0"/>
              <a:t>Klik om het opmaakprofiel van de modelondertitel te bewerken</a:t>
            </a:r>
            <a:endParaRPr kumimoji="0" lang="en-US"/>
          </a:p>
        </p:txBody>
      </p:sp>
      <p:sp>
        <p:nvSpPr>
          <p:cNvPr id="56" name="Rechthoe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hthoe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hthoe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hthoe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Vrije v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Vrije v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Vrije v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Vrije v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Vrije v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Vrije v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Vrije v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Vrije v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Vrije v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Vrije v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Vrije v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Vrije v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Vrije v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Vrije v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Vrije v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8" name="Rechthoe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hthoe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hthoe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hthoe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hthoe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hoe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6" name="Rechthoe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hthoe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hthoe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hthoe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hthoe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hthoe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hthoe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hthoe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hthoe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Rechte verbindingslijn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e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Rechte verbindingslijn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chte verbindingslijn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chte verbindingslijn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nl-NL" smtClean="0"/>
              <a:t>Klik op het pictogram als u een afbeelding wilt toevoegen</a:t>
            </a:r>
            <a:endParaRPr kumimoji="0"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grpSp>
        <p:nvGrpSpPr>
          <p:cNvPr id="14" name="Groe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Rechte verbindingslijn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chte verbindingslijn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e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Rechte verbindingslijn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chte verbindingslijn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hthoe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hthoe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hthoe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hthoe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hthoe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hthoe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hthoe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hthoe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jdelijke aanduiding voor titel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D4DB3FB-CD51-4F47-BA53-9092FDE25501}" type="datetimeFigureOut">
              <a:rPr lang="nl-NL" smtClean="0"/>
              <a:pPr/>
              <a:t>17-11-2010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23" name="Tijdelijke aanduiding voor dianumm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290B105-7E08-458D-AF07-4B91E1D5E33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hyperlink" Target="http://upload.wikimedia.org/wikipedia/commons/9/9d/Sand_sculpture.jpg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hyperlink" Target="http://thomashawk.com/hello/209/1017/1024/People%20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google.nl/imgres?imgurl=http://www.nesselande.rotterdam.nl/ondernemen/bedrijvenpark/gfx/img-03.jpg&amp;imgrefurl=http://www.nesselande.rotterdam.nl/ondernemen/bedrijvenpark/bedrijvenpark.html&amp;h=167&amp;w=165&amp;sz=11&amp;tbnid=aQWLe8C0YSxA5M:&amp;tbnh=93&amp;tbnw=91&amp;hl=nl&amp;start=2&amp;prev=/images?q=bedrijvenpark+rotterdam&amp;svnum=10&amp;hl=nl&amp;lr=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www.mnp.nl/images/01rh71.rottige%20meenthe.%20copy_tcm60-28530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51520" y="764704"/>
            <a:ext cx="864096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/>
              <a:t>Op weg naar een duurzaam Zernike Campus</a:t>
            </a:r>
          </a:p>
          <a:p>
            <a:pPr algn="ctr"/>
            <a:endParaRPr lang="nl-NL" sz="3200" b="1" dirty="0" smtClean="0"/>
          </a:p>
          <a:p>
            <a:pPr algn="ctr"/>
            <a:r>
              <a:rPr lang="nl-NL" sz="3200" b="1" dirty="0" smtClean="0"/>
              <a:t>(Ver)binden als sleutel</a:t>
            </a:r>
          </a:p>
          <a:p>
            <a:pPr algn="ctr"/>
            <a:endParaRPr lang="nl-NL" sz="3200" b="1" dirty="0" smtClean="0"/>
          </a:p>
          <a:p>
            <a:pPr algn="ctr"/>
            <a:r>
              <a:rPr lang="nl-NL" dirty="0" smtClean="0"/>
              <a:t>Klaas Jan Noorman, 18 november 2010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67612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7731"/>
            <a:ext cx="9144000" cy="581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vak 2"/>
          <p:cNvSpPr txBox="1"/>
          <p:nvPr/>
        </p:nvSpPr>
        <p:spPr>
          <a:xfrm>
            <a:off x="2195736" y="345023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/>
              <a:t>First </a:t>
            </a:r>
            <a:r>
              <a:rPr lang="nl-NL" sz="3200" b="1" dirty="0" err="1" smtClean="0"/>
              <a:t>movers</a:t>
            </a:r>
            <a:r>
              <a:rPr lang="nl-NL" sz="3200" b="1" dirty="0" smtClean="0"/>
              <a:t>…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xmlns="" val="304897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formcartoon_5327_3feef194ac0e79d000f0a13030a51517d384bdf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7279" y="2276872"/>
            <a:ext cx="6017220" cy="375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1043608" y="688340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smtClean="0"/>
              <a:t>Werk aan duurzame gedragsverandering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xmlns="" val="1361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868" y="1867326"/>
            <a:ext cx="7020272" cy="501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vak 2"/>
          <p:cNvSpPr txBox="1"/>
          <p:nvPr/>
        </p:nvSpPr>
        <p:spPr>
          <a:xfrm>
            <a:off x="971600" y="620688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>
                <a:solidFill>
                  <a:srgbClr val="FF0000"/>
                </a:solidFill>
              </a:rPr>
              <a:t>Visie</a:t>
            </a:r>
            <a:r>
              <a:rPr lang="nl-NL" sz="3200" b="1" dirty="0" smtClean="0"/>
              <a:t>:  gedeeld perspectief is belangrijk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xmlns="" val="180176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115616" y="1341846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 smtClean="0"/>
              <a:t>Een collectieve ambitie:</a:t>
            </a:r>
            <a:endParaRPr lang="nl-NL" sz="2800" b="1" dirty="0"/>
          </a:p>
        </p:txBody>
      </p:sp>
      <p:sp>
        <p:nvSpPr>
          <p:cNvPr id="3" name="Tekstvak 2"/>
          <p:cNvSpPr txBox="1"/>
          <p:nvPr/>
        </p:nvSpPr>
        <p:spPr>
          <a:xfrm>
            <a:off x="1043608" y="476672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 smtClean="0"/>
              <a:t>Naar een duurzame campus…</a:t>
            </a:r>
            <a:endParaRPr lang="nl-NL" sz="4000" dirty="0"/>
          </a:p>
        </p:txBody>
      </p:sp>
      <p:sp>
        <p:nvSpPr>
          <p:cNvPr id="4" name="Tekstvak 3"/>
          <p:cNvSpPr txBox="1"/>
          <p:nvPr/>
        </p:nvSpPr>
        <p:spPr>
          <a:xfrm>
            <a:off x="1187624" y="2060848"/>
            <a:ext cx="67687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nl-NL" dirty="0" smtClean="0"/>
              <a:t>Is gebaseerd op gedeelde waarden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nl-NL" dirty="0" smtClean="0"/>
              <a:t>Moet bijna onmogelijk te realiseren zijn (man on the </a:t>
            </a:r>
            <a:r>
              <a:rPr lang="nl-NL" dirty="0" err="1" smtClean="0"/>
              <a:t>moon</a:t>
            </a:r>
            <a:r>
              <a:rPr lang="nl-NL" dirty="0" smtClean="0"/>
              <a:t>)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nl-NL" dirty="0" smtClean="0"/>
              <a:t>Moet geschreven zijn door en voor medewerkers en studenten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nl-NL" dirty="0" smtClean="0"/>
              <a:t>Moet door het bestuur geïnternaliseerd zijn en vol enthousiasme worden uitgedragen</a:t>
            </a: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nl-NL" dirty="0" smtClean="0"/>
              <a:t>Moet lezen als poëzie</a:t>
            </a:r>
          </a:p>
          <a:p>
            <a:endParaRPr lang="nl-NL" dirty="0"/>
          </a:p>
        </p:txBody>
      </p:sp>
      <p:pic>
        <p:nvPicPr>
          <p:cNvPr id="5" name="Picture 4" descr="http://upload.wikimedia.org/wikipedia/commons/9/9c/Aldrin_Apollo_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278" y="1341846"/>
            <a:ext cx="1949235" cy="1949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90942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611560" y="980728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/>
              <a:t>Zonder een op gedeelde waarden gebaseerde collectieve ambitie wordt het streven naar een duurzaam Zernike campus een eilandenrijk waar de passie verloren gaat.</a:t>
            </a:r>
            <a:endParaRPr lang="nl-NL" sz="2400" dirty="0"/>
          </a:p>
        </p:txBody>
      </p:sp>
      <p:pic>
        <p:nvPicPr>
          <p:cNvPr id="1026" name="Picture 2" descr="http://www.muurmode.nl/bmz_cache/a/a756521d7aac2db1e5d661a66d41ad7b.image.400x2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8464" y="3284984"/>
            <a:ext cx="3810000" cy="260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lacoctelera.com/myfiles/angelvalero/Esved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60643"/>
            <a:ext cx="3903854" cy="259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249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657166" y="116632"/>
            <a:ext cx="6228184" cy="10801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6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j-ea"/>
                <a:cs typeface="+mj-cs"/>
              </a:rPr>
              <a:t>Programmatische</a:t>
            </a:r>
            <a:r>
              <a:rPr kumimoji="0" lang="nl-NL" sz="42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j-ea"/>
                <a:cs typeface="+mj-cs"/>
              </a:rPr>
              <a:t> aanpak</a:t>
            </a:r>
            <a:endParaRPr kumimoji="0" lang="nl-NL" sz="2400" b="0" i="1" u="none" strike="noStrike" kern="0" cap="none" spc="0" normalizeH="0" noProof="0" dirty="0" smtClean="0">
              <a:ln>
                <a:noFill/>
              </a:ln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cxnSp>
        <p:nvCxnSpPr>
          <p:cNvPr id="3" name="Rechte verbindingslijn 2"/>
          <p:cNvCxnSpPr/>
          <p:nvPr/>
        </p:nvCxnSpPr>
        <p:spPr>
          <a:xfrm rot="16200000" flipH="1">
            <a:off x="-132480" y="3798679"/>
            <a:ext cx="4787904" cy="2"/>
          </a:xfrm>
          <a:prstGeom prst="line">
            <a:avLst/>
          </a:prstGeom>
          <a:noFill/>
          <a:ln w="34925" cap="flat" cmpd="sng" algn="ctr">
            <a:solidFill>
              <a:srgbClr val="92D050"/>
            </a:solidFill>
            <a:prstDash val="solid"/>
            <a:headEnd type="triangle"/>
            <a:tailEnd type="none"/>
          </a:ln>
          <a:effectLst/>
        </p:spPr>
      </p:cxnSp>
      <p:cxnSp>
        <p:nvCxnSpPr>
          <p:cNvPr id="4" name="Rechte verbindingslijn 3"/>
          <p:cNvCxnSpPr/>
          <p:nvPr/>
        </p:nvCxnSpPr>
        <p:spPr>
          <a:xfrm rot="10800000" flipV="1">
            <a:off x="2261473" y="6191074"/>
            <a:ext cx="6357982" cy="11112"/>
          </a:xfrm>
          <a:prstGeom prst="line">
            <a:avLst/>
          </a:prstGeom>
          <a:noFill/>
          <a:ln w="34925" cap="flat" cmpd="sng" algn="ctr">
            <a:solidFill>
              <a:srgbClr val="92D050"/>
            </a:solidFill>
            <a:prstDash val="solid"/>
            <a:headEnd type="triangle"/>
            <a:tailEnd type="none"/>
          </a:ln>
          <a:effectLst/>
        </p:spPr>
      </p:cxnSp>
      <p:pic>
        <p:nvPicPr>
          <p:cNvPr id="5" name="Picture 2" descr="http://home.deds.nl/~patatjes/taakhotpotatoes/za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4349" y="4476562"/>
            <a:ext cx="1346200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Afbeelding:Sand sculpture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9191" y="1833356"/>
            <a:ext cx="1643062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Rechte verbindingslijn met pijl 6"/>
          <p:cNvCxnSpPr/>
          <p:nvPr/>
        </p:nvCxnSpPr>
        <p:spPr>
          <a:xfrm flipV="1">
            <a:off x="3904547" y="3190678"/>
            <a:ext cx="2571750" cy="1928813"/>
          </a:xfrm>
          <a:prstGeom prst="straightConnector1">
            <a:avLst/>
          </a:prstGeom>
          <a:noFill/>
          <a:ln w="53975" cap="flat" cmpd="sng" algn="ctr">
            <a:solidFill>
              <a:srgbClr val="92D050"/>
            </a:solidFill>
            <a:prstDash val="solid"/>
            <a:tailEnd type="arrow"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</p:cxnSp>
      <p:sp>
        <p:nvSpPr>
          <p:cNvPr id="8" name="Tekstvak 45"/>
          <p:cNvSpPr txBox="1">
            <a:spLocks noChangeArrowheads="1"/>
          </p:cNvSpPr>
          <p:nvPr/>
        </p:nvSpPr>
        <p:spPr bwMode="auto">
          <a:xfrm>
            <a:off x="5942905" y="6191057"/>
            <a:ext cx="27479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Samen werken</a:t>
            </a:r>
          </a:p>
        </p:txBody>
      </p:sp>
      <p:sp>
        <p:nvSpPr>
          <p:cNvPr id="9" name="Rechthoek 46"/>
          <p:cNvSpPr>
            <a:spLocks noChangeArrowheads="1"/>
          </p:cNvSpPr>
          <p:nvPr/>
        </p:nvSpPr>
        <p:spPr bwMode="auto">
          <a:xfrm rot="16200000">
            <a:off x="751756" y="3128760"/>
            <a:ext cx="17859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Samenhang</a:t>
            </a:r>
          </a:p>
        </p:txBody>
      </p:sp>
      <p:sp>
        <p:nvSpPr>
          <p:cNvPr id="10" name="Tekstvak 47"/>
          <p:cNvSpPr txBox="1">
            <a:spLocks noChangeArrowheads="1"/>
          </p:cNvSpPr>
          <p:nvPr/>
        </p:nvSpPr>
        <p:spPr bwMode="auto">
          <a:xfrm>
            <a:off x="6047687" y="6476826"/>
            <a:ext cx="11785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(Vertrouwen</a:t>
            </a:r>
            <a:r>
              <a:rPr kumimoji="0" lang="nl-NL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1" name="Tekstvak 48"/>
          <p:cNvSpPr txBox="1">
            <a:spLocks noChangeArrowheads="1"/>
          </p:cNvSpPr>
          <p:nvPr/>
        </p:nvSpPr>
        <p:spPr bwMode="auto">
          <a:xfrm rot="16200000">
            <a:off x="1180383" y="3143940"/>
            <a:ext cx="15001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(Integraal)</a:t>
            </a:r>
          </a:p>
        </p:txBody>
      </p:sp>
      <p:sp>
        <p:nvSpPr>
          <p:cNvPr id="12" name="Tekstvak 49"/>
          <p:cNvSpPr txBox="1">
            <a:spLocks noChangeArrowheads="1"/>
          </p:cNvSpPr>
          <p:nvPr/>
        </p:nvSpPr>
        <p:spPr bwMode="auto">
          <a:xfrm>
            <a:off x="2404349" y="5833884"/>
            <a:ext cx="15716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</a:rPr>
              <a:t>Los zand</a:t>
            </a:r>
          </a:p>
        </p:txBody>
      </p:sp>
      <p:sp>
        <p:nvSpPr>
          <p:cNvPr id="13" name="Tekstvak 50"/>
          <p:cNvSpPr txBox="1">
            <a:spLocks noChangeArrowheads="1"/>
          </p:cNvSpPr>
          <p:nvPr/>
        </p:nvSpPr>
        <p:spPr bwMode="auto">
          <a:xfrm>
            <a:off x="6463084" y="3837531"/>
            <a:ext cx="20716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</a:rPr>
              <a:t>Maximale</a:t>
            </a:r>
            <a:r>
              <a:rPr kumimoji="0" lang="nl-NL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nl-N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cohesie</a:t>
            </a:r>
          </a:p>
        </p:txBody>
      </p:sp>
    </p:spTree>
    <p:extLst>
      <p:ext uri="{BB962C8B-B14F-4D97-AF65-F5344CB8AC3E}">
        <p14:creationId xmlns:p14="http://schemas.microsoft.com/office/powerpoint/2010/main" xmlns="" val="164873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Fokke-en-Sukke cultuuromsla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060848"/>
            <a:ext cx="4824536" cy="4474758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683568" y="543178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/>
              <a:t>Geef richting en zorg voor planning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xmlns="" val="11301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96752"/>
            <a:ext cx="2580418" cy="300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52957" y="332656"/>
            <a:ext cx="903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 smtClean="0">
                <a:solidFill>
                  <a:srgbClr val="FF0000"/>
                </a:solidFill>
              </a:rPr>
              <a:t>Kennis en innovatie</a:t>
            </a:r>
            <a:r>
              <a:rPr lang="nl-NL" sz="2400" b="1" dirty="0" smtClean="0"/>
              <a:t>: wees creatief en verlaat begaande paden!</a:t>
            </a:r>
            <a:endParaRPr lang="nl-NL" sz="2400" b="1" dirty="0"/>
          </a:p>
        </p:txBody>
      </p:sp>
      <p:sp>
        <p:nvSpPr>
          <p:cNvPr id="4" name="Tekstvak 3"/>
          <p:cNvSpPr txBox="1"/>
          <p:nvPr/>
        </p:nvSpPr>
        <p:spPr>
          <a:xfrm>
            <a:off x="727689" y="4581128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Verbind kennisinstellingen en samenleving:</a:t>
            </a:r>
          </a:p>
          <a:p>
            <a:endParaRPr lang="nl-NL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Science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Society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Markt: spin off bedrijven bieden kruisbestuiving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326021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664096" y="908720"/>
            <a:ext cx="7772400" cy="14700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 spc="-100" baseline="0">
                <a:solidFill>
                  <a:schemeClr val="tx2">
                    <a:satMod val="200000"/>
                  </a:schemeClr>
                </a:solidFill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i="1" dirty="0" smtClean="0">
                <a:solidFill>
                  <a:schemeClr val="tx1"/>
                </a:solidFill>
              </a:rPr>
              <a:t>We can't solve problems by using the same kind of thinking we used when we created them.</a:t>
            </a:r>
            <a:endParaRPr lang="nl-NL" i="1" dirty="0" smtClean="0">
              <a:solidFill>
                <a:schemeClr val="tx1"/>
              </a:solidFill>
            </a:endParaRPr>
          </a:p>
        </p:txBody>
      </p:sp>
      <p:sp>
        <p:nvSpPr>
          <p:cNvPr id="3" name="Ondertitel 2"/>
          <p:cNvSpPr txBox="1">
            <a:spLocks/>
          </p:cNvSpPr>
          <p:nvPr/>
        </p:nvSpPr>
        <p:spPr>
          <a:xfrm>
            <a:off x="667862" y="4509120"/>
            <a:ext cx="6400800" cy="648072"/>
          </a:xfrm>
          <a:prstGeom prst="rect">
            <a:avLst/>
          </a:prstGeom>
        </p:spPr>
        <p:txBody>
          <a:bodyPr/>
          <a:lstStyle>
            <a:lvl1pPr marL="411480" indent="-342900" algn="l" rtl="0" eaLnBrk="1" latinLnBrk="0" hangingPunct="1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/>
              <a:buChar char="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1872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3"/>
              <a:buChar char="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3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68580" indent="0">
              <a:buNone/>
            </a:pPr>
            <a:r>
              <a:rPr lang="en-US" dirty="0" smtClean="0"/>
              <a:t>Albert Einstein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xmlns="" val="263732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/>
          <p:cNvSpPr>
            <a:spLocks noChangeArrowheads="1"/>
          </p:cNvSpPr>
          <p:nvPr/>
        </p:nvSpPr>
        <p:spPr bwMode="auto">
          <a:xfrm>
            <a:off x="0" y="0"/>
            <a:ext cx="7559675" cy="2749550"/>
          </a:xfrm>
          <a:prstGeom prst="cloudCallout">
            <a:avLst>
              <a:gd name="adj1" fmla="val 19065"/>
              <a:gd name="adj2" fmla="val 68264"/>
            </a:avLst>
          </a:prstGeom>
          <a:solidFill>
            <a:srgbClr val="FFFFFF"/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 algn="ctr">
              <a:lnSpc>
                <a:spcPct val="88000"/>
              </a:lnSpc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i="1">
                <a:solidFill>
                  <a:srgbClr val="006600"/>
                </a:solidFill>
              </a:rPr>
              <a:t>De automobiel heeft de grens van zijn ontwikkeling praktisch bereikt.</a:t>
            </a:r>
          </a:p>
          <a:p>
            <a:pPr algn="r">
              <a:lnSpc>
                <a:spcPct val="88000"/>
              </a:lnSpc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1800">
              <a:solidFill>
                <a:srgbClr val="006600"/>
              </a:solidFill>
            </a:endParaRPr>
          </a:p>
          <a:p>
            <a:pPr algn="r">
              <a:lnSpc>
                <a:spcPct val="88000"/>
              </a:lnSpc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>
                <a:solidFill>
                  <a:srgbClr val="006600"/>
                </a:solidFill>
              </a:rPr>
              <a:t>De Scientific American in 1909</a:t>
            </a:r>
            <a:r>
              <a:rPr lang="en-GB" sz="240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3" name="Ovaal 2"/>
          <p:cNvSpPr/>
          <p:nvPr/>
        </p:nvSpPr>
        <p:spPr bwMode="auto">
          <a:xfrm>
            <a:off x="2786018" y="2976562"/>
            <a:ext cx="6357982" cy="4214842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ctr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nl-NL" sz="3600" b="0" i="0" u="none" strike="noStrike" baseline="0">
              <a:solidFill>
                <a:schemeClr val="accent2">
                  <a:alpha val="100000"/>
                </a:schemeClr>
              </a:solidFill>
              <a:effectLst/>
              <a:latin typeface="Verdana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22" y="3048000"/>
            <a:ext cx="5080000" cy="381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" name="Picture 2" descr="X:\Mijn afbeeldingen\volvo_hybrid_plug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59841"/>
            <a:ext cx="5854871" cy="3298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017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eynaers.com/ReynaersAluminium/UPL/nw000750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95048"/>
            <a:ext cx="4117712" cy="308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estuurskundeingroningen.nl/academiegebouw3s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8" y="3845058"/>
            <a:ext cx="36195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251520" y="76470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/>
              <a:t>Op weg naar een duurzaam Zernike Campus</a:t>
            </a:r>
          </a:p>
          <a:p>
            <a:pPr algn="ctr"/>
            <a:endParaRPr lang="nl-NL" sz="3200" b="1" dirty="0" smtClean="0"/>
          </a:p>
          <a:p>
            <a:pPr algn="ctr"/>
            <a:r>
              <a:rPr lang="nl-NL" sz="3200" b="1" dirty="0" smtClean="0"/>
              <a:t>(Ver)binden als sleutel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3625048" y="4581128"/>
            <a:ext cx="1523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(bijna)</a:t>
            </a:r>
          </a:p>
          <a:p>
            <a:pPr algn="ctr"/>
            <a:r>
              <a:rPr lang="nl-NL" dirty="0" smtClean="0"/>
              <a:t>400 jaar </a:t>
            </a:r>
          </a:p>
          <a:p>
            <a:pPr algn="ctr"/>
            <a:r>
              <a:rPr lang="nl-NL" dirty="0" err="1" smtClean="0"/>
              <a:t>RuG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9636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swarm_behavior.jpg"/>
          <p:cNvPicPr>
            <a:picLocks noChangeAspect="1"/>
          </p:cNvPicPr>
          <p:nvPr/>
        </p:nvPicPr>
        <p:blipFill>
          <a:blip r:embed="rId2" cstate="print"/>
          <a:srcRect t="2022"/>
          <a:stretch>
            <a:fillRect/>
          </a:stretch>
        </p:blipFill>
        <p:spPr>
          <a:xfrm>
            <a:off x="5097760" y="2996952"/>
            <a:ext cx="3586088" cy="3489629"/>
          </a:xfrm>
          <a:prstGeom prst="rect">
            <a:avLst/>
          </a:prstGeom>
        </p:spPr>
      </p:pic>
      <p:pic>
        <p:nvPicPr>
          <p:cNvPr id="4" name="Afbeelding 3" descr="ant_team.jpg"/>
          <p:cNvPicPr>
            <a:picLocks noChangeAspect="1"/>
          </p:cNvPicPr>
          <p:nvPr/>
        </p:nvPicPr>
        <p:blipFill>
          <a:blip r:embed="rId3" cstate="print"/>
          <a:srcRect l="12431" b="2886"/>
          <a:stretch>
            <a:fillRect/>
          </a:stretch>
        </p:blipFill>
        <p:spPr>
          <a:xfrm>
            <a:off x="323528" y="2973435"/>
            <a:ext cx="3550760" cy="3456384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611560" y="476672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>
                <a:solidFill>
                  <a:srgbClr val="FF0000"/>
                </a:solidFill>
              </a:rPr>
              <a:t>Partners</a:t>
            </a:r>
            <a:r>
              <a:rPr lang="nl-NL" sz="3200" b="1" dirty="0" smtClean="0"/>
              <a:t>: doe het samen en deel!</a:t>
            </a:r>
            <a:endParaRPr lang="nl-NL" sz="3200" b="1" dirty="0"/>
          </a:p>
        </p:txBody>
      </p:sp>
      <p:sp>
        <p:nvSpPr>
          <p:cNvPr id="6" name="Tekstvak 5"/>
          <p:cNvSpPr txBox="1"/>
          <p:nvPr/>
        </p:nvSpPr>
        <p:spPr>
          <a:xfrm>
            <a:off x="467544" y="1763014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/>
              <a:t>…Als je niet kunt delen kun je ook niet vermenigvuldigen…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xmlns="" val="159569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Download News\gein\belgischvoetbalvel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25600"/>
            <a:ext cx="91440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467544" y="620688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/>
              <a:t>Zorg voor een eerlijk speelveld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xmlns="" val="307462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940876" y="1268760"/>
            <a:ext cx="57150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kern="0" dirty="0" smtClean="0"/>
              <a:t>Een  gedeelde visie en een uitvoeringsplan helpen daarbij:</a:t>
            </a:r>
            <a:endParaRPr lang="nl-NL" kern="0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NL" kern="0" dirty="0"/>
              <a:t>  gericht en bewust kiezen!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nl-NL" kern="0" dirty="0"/>
              <a:t> optimale benutting van </a:t>
            </a:r>
            <a:r>
              <a:rPr lang="nl-NL" kern="0" dirty="0" smtClean="0"/>
              <a:t>kennis, partners </a:t>
            </a:r>
            <a:r>
              <a:rPr lang="nl-NL" kern="0" dirty="0"/>
              <a:t>en </a:t>
            </a:r>
            <a:r>
              <a:rPr lang="nl-NL" kern="0" dirty="0" smtClean="0"/>
              <a:t>middelen</a:t>
            </a:r>
            <a:endParaRPr lang="nl-NL" kern="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14625"/>
            <a:ext cx="51403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1414945" y="332656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/>
              <a:t>Maak keuzes!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xmlns="" val="2773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4-puntige ster 1"/>
          <p:cNvSpPr/>
          <p:nvPr/>
        </p:nvSpPr>
        <p:spPr>
          <a:xfrm>
            <a:off x="-36512" y="3501008"/>
            <a:ext cx="2592288" cy="2664296"/>
          </a:xfrm>
          <a:prstGeom prst="star4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4-puntige ster 2"/>
          <p:cNvSpPr/>
          <p:nvPr/>
        </p:nvSpPr>
        <p:spPr>
          <a:xfrm>
            <a:off x="1619672" y="3140968"/>
            <a:ext cx="2592288" cy="2664296"/>
          </a:xfrm>
          <a:prstGeom prst="star4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4-puntige ster 3"/>
          <p:cNvSpPr/>
          <p:nvPr/>
        </p:nvSpPr>
        <p:spPr>
          <a:xfrm>
            <a:off x="3347864" y="2780928"/>
            <a:ext cx="2592288" cy="2664296"/>
          </a:xfrm>
          <a:prstGeom prst="star4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4-puntige ster 4"/>
          <p:cNvSpPr/>
          <p:nvPr/>
        </p:nvSpPr>
        <p:spPr>
          <a:xfrm>
            <a:off x="5076056" y="2420888"/>
            <a:ext cx="2592288" cy="2664296"/>
          </a:xfrm>
          <a:prstGeom prst="star4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4-puntige ster 5"/>
          <p:cNvSpPr/>
          <p:nvPr/>
        </p:nvSpPr>
        <p:spPr>
          <a:xfrm>
            <a:off x="6804248" y="2060848"/>
            <a:ext cx="2592288" cy="2664296"/>
          </a:xfrm>
          <a:prstGeom prst="star4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7092280" y="3224009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Duurzame energie</a:t>
            </a:r>
            <a:endParaRPr kumimoji="0" lang="nl-NL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5292080" y="3543399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Duurzaam bouwen</a:t>
            </a:r>
            <a:endParaRPr kumimoji="0" lang="nl-NL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3563888" y="3933056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0" dirty="0" smtClean="0"/>
              <a:t>Duurzaam curriculum</a:t>
            </a:r>
            <a:endParaRPr kumimoji="0" lang="nl-NL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1835696" y="4304129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Leefbaar Zernike</a:t>
            </a:r>
            <a:endParaRPr kumimoji="0" lang="nl-NL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179512" y="4664169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Innovatief Zernike</a:t>
            </a:r>
            <a:endParaRPr kumimoji="0" lang="nl-NL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" name="Tekstvak 11"/>
          <p:cNvSpPr txBox="1"/>
          <p:nvPr/>
        </p:nvSpPr>
        <p:spPr>
          <a:xfrm>
            <a:off x="323528" y="620688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smtClean="0"/>
              <a:t>Duurzame campus krijgt vorm door (ver)binden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xmlns="" val="366477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vak 2"/>
          <p:cNvSpPr txBox="1"/>
          <p:nvPr/>
        </p:nvSpPr>
        <p:spPr>
          <a:xfrm>
            <a:off x="4643454" y="5733256"/>
            <a:ext cx="3744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b="1" dirty="0" smtClean="0"/>
              <a:t>Toon lef!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xmlns="" val="150129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071538" y="2000240"/>
            <a:ext cx="7143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4000" i="1" dirty="0" smtClean="0"/>
              <a:t>Als we willen dat alles blijft zoals het is, dan zullen er dingen moeten veranderen.</a:t>
            </a:r>
            <a:r>
              <a:rPr lang="nl-NL" sz="4000" dirty="0" smtClean="0"/>
              <a:t> </a:t>
            </a:r>
          </a:p>
          <a:p>
            <a:pPr algn="ctr"/>
            <a:r>
              <a:rPr lang="nl-NL" sz="4000" dirty="0" smtClean="0"/>
              <a:t> </a:t>
            </a:r>
          </a:p>
          <a:p>
            <a:pPr algn="ctr"/>
            <a:r>
              <a:rPr lang="nl-NL" sz="4000" dirty="0" err="1" smtClean="0"/>
              <a:t>Il</a:t>
            </a:r>
            <a:r>
              <a:rPr lang="nl-NL" sz="4000" dirty="0" smtClean="0"/>
              <a:t> </a:t>
            </a:r>
            <a:r>
              <a:rPr lang="nl-NL" sz="4000" dirty="0" err="1" smtClean="0"/>
              <a:t>Gattopardo</a:t>
            </a:r>
            <a:endParaRPr lang="nl-NL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51520" y="764704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/>
              <a:t>Op weg naar een duurzaam Zernike Campus: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827584" y="206084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Wat is dat precies en hoe moet dat dan?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971600" y="2924944"/>
            <a:ext cx="63367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Hoe: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Visie en strategie belangrijk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Partners zijn nodig, plannen ook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MAAR GA OOK GEWOON AAN DE SLAG!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xmlns="" val="91613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600450" y="2133600"/>
            <a:ext cx="1981200" cy="1905000"/>
            <a:chOff x="2064" y="1488"/>
            <a:chExt cx="1248" cy="1200"/>
          </a:xfrm>
        </p:grpSpPr>
        <p:sp>
          <p:nvSpPr>
            <p:cNvPr id="3" name="AutoShape 6"/>
            <p:cNvSpPr>
              <a:spLocks noChangeArrowheads="1"/>
            </p:cNvSpPr>
            <p:nvPr/>
          </p:nvSpPr>
          <p:spPr bwMode="auto">
            <a:xfrm>
              <a:off x="2064" y="1488"/>
              <a:ext cx="1248" cy="86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AutoShape 7"/>
            <p:cNvSpPr>
              <a:spLocks noChangeArrowheads="1"/>
            </p:cNvSpPr>
            <p:nvPr/>
          </p:nvSpPr>
          <p:spPr bwMode="auto">
            <a:xfrm rot="-10800000">
              <a:off x="2064" y="2352"/>
              <a:ext cx="1248" cy="336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" name="Freeform 12"/>
          <p:cNvSpPr>
            <a:spLocks/>
          </p:cNvSpPr>
          <p:nvPr/>
        </p:nvSpPr>
        <p:spPr bwMode="auto">
          <a:xfrm>
            <a:off x="2438400" y="3581400"/>
            <a:ext cx="2133600" cy="1752600"/>
          </a:xfrm>
          <a:custGeom>
            <a:avLst/>
            <a:gdLst>
              <a:gd name="T0" fmla="*/ 720 w 1344"/>
              <a:gd name="T1" fmla="*/ 0 h 1104"/>
              <a:gd name="T2" fmla="*/ 1344 w 1344"/>
              <a:gd name="T3" fmla="*/ 336 h 1104"/>
              <a:gd name="T4" fmla="*/ 1344 w 1344"/>
              <a:gd name="T5" fmla="*/ 1104 h 1104"/>
              <a:gd name="T6" fmla="*/ 0 w 1344"/>
              <a:gd name="T7" fmla="*/ 1104 h 1104"/>
              <a:gd name="T8" fmla="*/ 720 w 1344"/>
              <a:gd name="T9" fmla="*/ 0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1104">
                <a:moveTo>
                  <a:pt x="720" y="0"/>
                </a:moveTo>
                <a:lnTo>
                  <a:pt x="1344" y="336"/>
                </a:lnTo>
                <a:lnTo>
                  <a:pt x="1344" y="1104"/>
                </a:lnTo>
                <a:lnTo>
                  <a:pt x="0" y="1104"/>
                </a:lnTo>
                <a:lnTo>
                  <a:pt x="720" y="0"/>
                </a:lnTo>
                <a:close/>
              </a:path>
            </a:pathLst>
          </a:cu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54"/>
          <p:cNvSpPr>
            <a:spLocks/>
          </p:cNvSpPr>
          <p:nvPr/>
        </p:nvSpPr>
        <p:spPr bwMode="auto">
          <a:xfrm>
            <a:off x="4648200" y="3581400"/>
            <a:ext cx="2159000" cy="1778000"/>
          </a:xfrm>
          <a:custGeom>
            <a:avLst/>
            <a:gdLst>
              <a:gd name="T0" fmla="*/ 0 w 1360"/>
              <a:gd name="T1" fmla="*/ 1112 h 1120"/>
              <a:gd name="T2" fmla="*/ 1360 w 1360"/>
              <a:gd name="T3" fmla="*/ 1120 h 1120"/>
              <a:gd name="T4" fmla="*/ 576 w 1360"/>
              <a:gd name="T5" fmla="*/ 0 h 1120"/>
              <a:gd name="T6" fmla="*/ 0 w 1360"/>
              <a:gd name="T7" fmla="*/ 288 h 1120"/>
              <a:gd name="T8" fmla="*/ 0 w 1360"/>
              <a:gd name="T9" fmla="*/ 1112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0" h="1120">
                <a:moveTo>
                  <a:pt x="0" y="1112"/>
                </a:moveTo>
                <a:cubicBezTo>
                  <a:pt x="454" y="1115"/>
                  <a:pt x="905" y="1120"/>
                  <a:pt x="1360" y="1120"/>
                </a:cubicBezTo>
                <a:lnTo>
                  <a:pt x="576" y="0"/>
                </a:lnTo>
                <a:lnTo>
                  <a:pt x="0" y="288"/>
                </a:lnTo>
                <a:lnTo>
                  <a:pt x="0" y="1112"/>
                </a:lnTo>
                <a:close/>
              </a:path>
            </a:pathLst>
          </a:custGeom>
          <a:solidFill>
            <a:srgbClr val="3366FF"/>
          </a:solidFill>
          <a:ln w="9525" cap="flat" cmpd="sng">
            <a:solidFill>
              <a:srgbClr val="3366FF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" name="Group 72"/>
          <p:cNvGrpSpPr>
            <a:grpSpLocks/>
          </p:cNvGrpSpPr>
          <p:nvPr/>
        </p:nvGrpSpPr>
        <p:grpSpPr bwMode="auto">
          <a:xfrm>
            <a:off x="3962400" y="2590800"/>
            <a:ext cx="1235075" cy="1098550"/>
            <a:chOff x="2496" y="1632"/>
            <a:chExt cx="778" cy="692"/>
          </a:xfrm>
        </p:grpSpPr>
        <p:pic>
          <p:nvPicPr>
            <p:cNvPr id="8" name="Picture 56" descr="People%25202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6" y="1872"/>
              <a:ext cx="778" cy="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57"/>
            <p:cNvSpPr txBox="1">
              <a:spLocks noChangeArrowheads="1"/>
            </p:cNvSpPr>
            <p:nvPr/>
          </p:nvSpPr>
          <p:spPr bwMode="auto">
            <a:xfrm>
              <a:off x="2652" y="1632"/>
              <a:ext cx="57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People</a:t>
              </a:r>
            </a:p>
          </p:txBody>
        </p:sp>
      </p:grpSp>
      <p:grpSp>
        <p:nvGrpSpPr>
          <p:cNvPr id="10" name="Group 73"/>
          <p:cNvGrpSpPr>
            <a:grpSpLocks/>
          </p:cNvGrpSpPr>
          <p:nvPr/>
        </p:nvGrpSpPr>
        <p:grpSpPr bwMode="auto">
          <a:xfrm>
            <a:off x="3124200" y="3962400"/>
            <a:ext cx="1341438" cy="1241425"/>
            <a:chOff x="1968" y="2496"/>
            <a:chExt cx="845" cy="782"/>
          </a:xfrm>
        </p:grpSpPr>
        <p:pic>
          <p:nvPicPr>
            <p:cNvPr id="11" name="Picture 63" descr="01rh71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8" y="2720"/>
              <a:ext cx="845" cy="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64"/>
            <p:cNvSpPr>
              <a:spLocks noChangeArrowheads="1"/>
            </p:cNvSpPr>
            <p:nvPr/>
          </p:nvSpPr>
          <p:spPr bwMode="auto">
            <a:xfrm>
              <a:off x="2160" y="2496"/>
              <a:ext cx="50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Planet</a:t>
              </a:r>
            </a:p>
          </p:txBody>
        </p:sp>
      </p:grpSp>
      <p:sp>
        <p:nvSpPr>
          <p:cNvPr id="13" name="AutoShape 75"/>
          <p:cNvSpPr>
            <a:spLocks noChangeArrowheads="1"/>
          </p:cNvSpPr>
          <p:nvPr/>
        </p:nvSpPr>
        <p:spPr bwMode="auto">
          <a:xfrm rot="13968406">
            <a:off x="4343400" y="3429000"/>
            <a:ext cx="3733800" cy="381000"/>
          </a:xfrm>
          <a:prstGeom prst="leftRightArrow">
            <a:avLst>
              <a:gd name="adj1" fmla="val 50000"/>
              <a:gd name="adj2" fmla="val 196000"/>
            </a:avLst>
          </a:prstGeom>
          <a:gradFill rotWithShape="0">
            <a:gsLst>
              <a:gs pos="0">
                <a:srgbClr val="FF0000"/>
              </a:gs>
              <a:gs pos="100000">
                <a:srgbClr val="0000CC"/>
              </a:gs>
            </a:gsLst>
            <a:lin ang="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AutoShape 76"/>
          <p:cNvSpPr>
            <a:spLocks noChangeArrowheads="1"/>
          </p:cNvSpPr>
          <p:nvPr/>
        </p:nvSpPr>
        <p:spPr bwMode="auto">
          <a:xfrm>
            <a:off x="2552700" y="5562600"/>
            <a:ext cx="4038600" cy="381000"/>
          </a:xfrm>
          <a:prstGeom prst="leftRightArrow">
            <a:avLst>
              <a:gd name="adj1" fmla="val 50000"/>
              <a:gd name="adj2" fmla="val 212000"/>
            </a:avLst>
          </a:prstGeom>
          <a:gradFill rotWithShape="0">
            <a:gsLst>
              <a:gs pos="0">
                <a:srgbClr val="66FF66"/>
              </a:gs>
              <a:gs pos="100000">
                <a:srgbClr val="0000CC"/>
              </a:gs>
            </a:gsLst>
            <a:lin ang="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77"/>
          <p:cNvSpPr>
            <a:spLocks noChangeArrowheads="1"/>
          </p:cNvSpPr>
          <p:nvPr/>
        </p:nvSpPr>
        <p:spPr bwMode="auto">
          <a:xfrm rot="18268988">
            <a:off x="1219200" y="3429000"/>
            <a:ext cx="3733800" cy="381000"/>
          </a:xfrm>
          <a:prstGeom prst="leftRightArrow">
            <a:avLst>
              <a:gd name="adj1" fmla="val 50000"/>
              <a:gd name="adj2" fmla="val 196000"/>
            </a:avLst>
          </a:prstGeom>
          <a:gradFill rotWithShape="0">
            <a:gsLst>
              <a:gs pos="0">
                <a:srgbClr val="66FF66"/>
              </a:gs>
              <a:gs pos="100000">
                <a:srgbClr val="FF0000"/>
              </a:gs>
            </a:gsLst>
            <a:lin ang="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6" name="Group 82"/>
          <p:cNvGrpSpPr>
            <a:grpSpLocks/>
          </p:cNvGrpSpPr>
          <p:nvPr/>
        </p:nvGrpSpPr>
        <p:grpSpPr bwMode="auto">
          <a:xfrm>
            <a:off x="4800600" y="3886200"/>
            <a:ext cx="1039813" cy="1368425"/>
            <a:chOff x="3024" y="2448"/>
            <a:chExt cx="655" cy="862"/>
          </a:xfrm>
        </p:grpSpPr>
        <p:sp>
          <p:nvSpPr>
            <p:cNvPr id="17" name="Rectangle 67"/>
            <p:cNvSpPr>
              <a:spLocks noChangeArrowheads="1"/>
            </p:cNvSpPr>
            <p:nvPr/>
          </p:nvSpPr>
          <p:spPr bwMode="auto">
            <a:xfrm>
              <a:off x="3120" y="2448"/>
              <a:ext cx="45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Profit</a:t>
              </a:r>
            </a:p>
          </p:txBody>
        </p:sp>
        <p:pic>
          <p:nvPicPr>
            <p:cNvPr id="18" name="Picture 81" descr="img-03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2640"/>
              <a:ext cx="655" cy="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kstvak 18"/>
          <p:cNvSpPr txBox="1"/>
          <p:nvPr/>
        </p:nvSpPr>
        <p:spPr>
          <a:xfrm>
            <a:off x="1772940" y="476672"/>
            <a:ext cx="4899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b="1" dirty="0" smtClean="0"/>
              <a:t>PPP Benadering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xmlns="" val="197703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al 2"/>
          <p:cNvSpPr/>
          <p:nvPr/>
        </p:nvSpPr>
        <p:spPr>
          <a:xfrm>
            <a:off x="665625" y="1294300"/>
            <a:ext cx="8172400" cy="547260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92896"/>
            <a:ext cx="5544227" cy="351762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sp>
        <p:nvSpPr>
          <p:cNvPr id="4" name="Rechthoek 3"/>
          <p:cNvSpPr/>
          <p:nvPr/>
        </p:nvSpPr>
        <p:spPr>
          <a:xfrm>
            <a:off x="251520" y="188640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  <a:defRPr/>
            </a:pPr>
            <a:r>
              <a:rPr lang="nl-NL" sz="2800" kern="0" dirty="0">
                <a:latin typeface="Verdana" pitchFamily="34" charset="0"/>
              </a:rPr>
              <a:t>Duurzame ontwikkeling: kwaliteitsbeoordeling vanuit drie verschillende perspectieven:</a:t>
            </a:r>
          </a:p>
        </p:txBody>
      </p:sp>
      <p:pic>
        <p:nvPicPr>
          <p:cNvPr id="1029" name="Picture 5" descr="http://www.astro.rug.nl/~vdkruit/jea3/homepage/zernik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09120"/>
            <a:ext cx="1729759" cy="112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09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1838" y="-33338"/>
            <a:ext cx="5138737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2206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84784"/>
            <a:ext cx="6546850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kstvak 2"/>
          <p:cNvSpPr txBox="1"/>
          <p:nvPr/>
        </p:nvSpPr>
        <p:spPr>
          <a:xfrm>
            <a:off x="1619672" y="692696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/>
              <a:t>Groningen als partner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xmlns="" val="109794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3" y="487363"/>
            <a:ext cx="8307387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948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X:\Mijn afbeeldingen\2007-12-04_130521billbo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4750"/>
            <a:ext cx="9144000" cy="5913250"/>
          </a:xfrm>
          <a:prstGeom prst="rect">
            <a:avLst/>
          </a:prstGeom>
          <a:noFill/>
        </p:spPr>
      </p:pic>
      <p:pic>
        <p:nvPicPr>
          <p:cNvPr id="1026" name="Picture 2" descr="http://www.nationaleonderwijsgids.nl/UserCVs/VAC/50/logo_ru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96952"/>
            <a:ext cx="3242486" cy="75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hoek 2"/>
          <p:cNvSpPr/>
          <p:nvPr/>
        </p:nvSpPr>
        <p:spPr>
          <a:xfrm>
            <a:off x="2613491" y="188640"/>
            <a:ext cx="3887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nl-NL" sz="3200" b="1" dirty="0">
                <a:solidFill>
                  <a:srgbClr val="FF0000"/>
                </a:solidFill>
              </a:rPr>
              <a:t>Be </a:t>
            </a:r>
            <a:r>
              <a:rPr lang="nl-NL" sz="3200" b="1" dirty="0" err="1">
                <a:solidFill>
                  <a:srgbClr val="FF0000"/>
                </a:solidFill>
              </a:rPr>
              <a:t>good</a:t>
            </a:r>
            <a:r>
              <a:rPr lang="nl-NL" sz="3200" b="1" dirty="0">
                <a:solidFill>
                  <a:srgbClr val="FF0000"/>
                </a:solidFill>
              </a:rPr>
              <a:t> </a:t>
            </a:r>
            <a:r>
              <a:rPr lang="nl-NL" sz="3200" b="1" dirty="0" err="1">
                <a:solidFill>
                  <a:srgbClr val="FF0000"/>
                </a:solidFill>
              </a:rPr>
              <a:t>and</a:t>
            </a:r>
            <a:r>
              <a:rPr lang="nl-NL" sz="3200" b="1" dirty="0">
                <a:solidFill>
                  <a:srgbClr val="FF0000"/>
                </a:solidFill>
              </a:rPr>
              <a:t> show </a:t>
            </a:r>
            <a:r>
              <a:rPr lang="nl-NL" sz="3200" b="1" dirty="0" err="1">
                <a:solidFill>
                  <a:srgbClr val="FF0000"/>
                </a:solidFill>
              </a:rPr>
              <a:t>it</a:t>
            </a:r>
            <a:r>
              <a:rPr lang="nl-NL" sz="3200" b="1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418862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889</TotalTime>
  <Words>360</Words>
  <Application>Microsoft Office PowerPoint</Application>
  <PresentationFormat>Diavoorstelling (4:3)</PresentationFormat>
  <Paragraphs>73</Paragraphs>
  <Slides>25</Slides>
  <Notes>2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26" baseType="lpstr">
      <vt:lpstr>Metro</vt:lpstr>
      <vt:lpstr>Dia 1</vt:lpstr>
      <vt:lpstr>Dia 2</vt:lpstr>
      <vt:lpstr>Dia 3</vt:lpstr>
      <vt:lpstr>Dia 4</vt:lpstr>
      <vt:lpstr>Dia 5</vt:lpstr>
      <vt:lpstr>Dia 6</vt:lpstr>
      <vt:lpstr>Dia 7</vt:lpstr>
      <vt:lpstr>Dia 8</vt:lpstr>
      <vt:lpstr>Dia 9</vt:lpstr>
      <vt:lpstr>Dia 10</vt:lpstr>
      <vt:lpstr>Dia 11</vt:lpstr>
      <vt:lpstr>Dia 12</vt:lpstr>
      <vt:lpstr>Dia 13</vt:lpstr>
      <vt:lpstr>Dia 14</vt:lpstr>
      <vt:lpstr>Dia 15</vt:lpstr>
      <vt:lpstr>Dia 16</vt:lpstr>
      <vt:lpstr>Dia 17</vt:lpstr>
      <vt:lpstr>Dia 18</vt:lpstr>
      <vt:lpstr>Dia 19</vt:lpstr>
      <vt:lpstr>Dia 20</vt:lpstr>
      <vt:lpstr>Dia 21</vt:lpstr>
      <vt:lpstr>Dia 22</vt:lpstr>
      <vt:lpstr>Dia 23</vt:lpstr>
      <vt:lpstr>Dia 24</vt:lpstr>
      <vt:lpstr>Dia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Fam noorman</dc:creator>
  <cp:lastModifiedBy>boan</cp:lastModifiedBy>
  <cp:revision>81</cp:revision>
  <dcterms:created xsi:type="dcterms:W3CDTF">2009-12-04T13:31:42Z</dcterms:created>
  <dcterms:modified xsi:type="dcterms:W3CDTF">2010-11-17T11:45:21Z</dcterms:modified>
</cp:coreProperties>
</file>